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8" r:id="rId3"/>
    <p:sldId id="283" r:id="rId4"/>
    <p:sldId id="257" r:id="rId5"/>
    <p:sldId id="258" r:id="rId6"/>
    <p:sldId id="306" r:id="rId7"/>
    <p:sldId id="307" r:id="rId8"/>
    <p:sldId id="259" r:id="rId9"/>
    <p:sldId id="271" r:id="rId10"/>
    <p:sldId id="274" r:id="rId11"/>
    <p:sldId id="295" r:id="rId12"/>
    <p:sldId id="277" r:id="rId13"/>
    <p:sldId id="293" r:id="rId14"/>
    <p:sldId id="269" r:id="rId15"/>
    <p:sldId id="278" r:id="rId16"/>
    <p:sldId id="279" r:id="rId17"/>
    <p:sldId id="280" r:id="rId18"/>
    <p:sldId id="305" r:id="rId19"/>
    <p:sldId id="304" r:id="rId20"/>
    <p:sldId id="296" r:id="rId21"/>
    <p:sldId id="297" r:id="rId22"/>
    <p:sldId id="298" r:id="rId23"/>
    <p:sldId id="299" r:id="rId24"/>
    <p:sldId id="300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5C4F-E64B-4A01-BCB3-4EE531BA6104}" type="datetimeFigureOut">
              <a:rPr lang="pt-BR" smtClean="0"/>
              <a:pPr/>
              <a:t>26/04/2022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B1330-E437-4F35-8252-C60512F9830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4271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5C4F-E64B-4A01-BCB3-4EE531BA6104}" type="datetimeFigureOut">
              <a:rPr lang="pt-BR" smtClean="0"/>
              <a:pPr/>
              <a:t>26/04/2022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B1330-E437-4F35-8252-C60512F9830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94756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5C4F-E64B-4A01-BCB3-4EE531BA6104}" type="datetimeFigureOut">
              <a:rPr lang="pt-BR" smtClean="0"/>
              <a:pPr/>
              <a:t>26/04/2022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B1330-E437-4F35-8252-C60512F9830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07123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5C4F-E64B-4A01-BCB3-4EE531BA6104}" type="datetimeFigureOut">
              <a:rPr lang="pt-BR" smtClean="0"/>
              <a:pPr/>
              <a:t>26/04/2022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B1330-E437-4F35-8252-C60512F9830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62538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5C4F-E64B-4A01-BCB3-4EE531BA6104}" type="datetimeFigureOut">
              <a:rPr lang="pt-BR" smtClean="0"/>
              <a:pPr/>
              <a:t>26/04/2022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B1330-E437-4F35-8252-C60512F9830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3935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5C4F-E64B-4A01-BCB3-4EE531BA6104}" type="datetimeFigureOut">
              <a:rPr lang="pt-BR" smtClean="0"/>
              <a:pPr/>
              <a:t>26/04/2022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B1330-E437-4F35-8252-C60512F9830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73112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5C4F-E64B-4A01-BCB3-4EE531BA6104}" type="datetimeFigureOut">
              <a:rPr lang="pt-BR" smtClean="0"/>
              <a:pPr/>
              <a:t>26/04/2022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B1330-E437-4F35-8252-C60512F9830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975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5C4F-E64B-4A01-BCB3-4EE531BA6104}" type="datetimeFigureOut">
              <a:rPr lang="pt-BR" smtClean="0"/>
              <a:pPr/>
              <a:t>26/04/2022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B1330-E437-4F35-8252-C60512F9830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8502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5C4F-E64B-4A01-BCB3-4EE531BA6104}" type="datetimeFigureOut">
              <a:rPr lang="pt-BR" smtClean="0"/>
              <a:pPr/>
              <a:t>26/04/2022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B1330-E437-4F35-8252-C60512F9830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1701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5C4F-E64B-4A01-BCB3-4EE531BA6104}" type="datetimeFigureOut">
              <a:rPr lang="pt-BR" smtClean="0"/>
              <a:pPr/>
              <a:t>26/04/2022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B1330-E437-4F35-8252-C60512F9830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3823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5C4F-E64B-4A01-BCB3-4EE531BA6104}" type="datetimeFigureOut">
              <a:rPr lang="pt-BR" smtClean="0"/>
              <a:pPr/>
              <a:t>26/04/2022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B1330-E437-4F35-8252-C60512F9830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1381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85C4F-E64B-4A01-BCB3-4EE531BA6104}" type="datetimeFigureOut">
              <a:rPr lang="pt-BR" smtClean="0"/>
              <a:pPr/>
              <a:t>26/04/2022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B1330-E437-4F35-8252-C60512F9830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08740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pea.gov.br/portal/images/stories/PDFs/pubpreliminar/211213_pub_preliminar_nt_disoc_gasto_social_com_criancas_adolescentes.pdf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Gasto Social da Criança e Adolescente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revisitando </a:t>
            </a:r>
            <a:r>
              <a:rPr lang="pt-BR" dirty="0" smtClean="0"/>
              <a:t>a metodologia</a:t>
            </a:r>
          </a:p>
          <a:p>
            <a:r>
              <a:rPr lang="pt-BR" dirty="0"/>
              <a:t>p</a:t>
            </a:r>
            <a:r>
              <a:rPr lang="pt-BR" dirty="0" smtClean="0"/>
              <a:t>rimeiros resultados</a:t>
            </a:r>
            <a:endParaRPr lang="pt-BR" dirty="0"/>
          </a:p>
        </p:txBody>
      </p:sp>
      <p:pic>
        <p:nvPicPr>
          <p:cNvPr id="1026" name="Imagem 2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57151"/>
            <a:ext cx="22860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m 2" descr="http://intranet.ipea.gov.br/img/topo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8100"/>
            <a:ext cx="21145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012194"/>
            <a:ext cx="1338828" cy="2616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        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774195"/>
            <a:ext cx="1261884" cy="2616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      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0423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65260" y="630799"/>
            <a:ext cx="91440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50" b="1" dirty="0"/>
              <a:t>Árvore de decisão para identificar os programas, ações e planos orçamentários com Crianças e Adolescentes no Brasil</a:t>
            </a:r>
          </a:p>
        </p:txBody>
      </p:sp>
      <p:sp>
        <p:nvSpPr>
          <p:cNvPr id="5" name="Retângulo 4"/>
          <p:cNvSpPr/>
          <p:nvPr/>
        </p:nvSpPr>
        <p:spPr>
          <a:xfrm>
            <a:off x="514350" y="1084289"/>
            <a:ext cx="8479632" cy="243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75" dirty="0">
                <a:ln w="0"/>
                <a:solidFill>
                  <a:schemeClr val="bg1"/>
                </a:solidFill>
              </a:rPr>
              <a:t>Estruturar uma base de dados completa com o Orçamento Geral da União (OGU)</a:t>
            </a:r>
          </a:p>
        </p:txBody>
      </p:sp>
      <p:sp>
        <p:nvSpPr>
          <p:cNvPr id="6" name="Elipse 5"/>
          <p:cNvSpPr/>
          <p:nvPr/>
        </p:nvSpPr>
        <p:spPr>
          <a:xfrm>
            <a:off x="91869" y="1094870"/>
            <a:ext cx="330614" cy="27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5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9" name="Seta para a direita 8"/>
          <p:cNvSpPr/>
          <p:nvPr/>
        </p:nvSpPr>
        <p:spPr>
          <a:xfrm rot="5400000">
            <a:off x="4407701" y="1239715"/>
            <a:ext cx="216009" cy="363474"/>
          </a:xfrm>
          <a:prstGeom prst="rightArrow">
            <a:avLst>
              <a:gd name="adj1" fmla="val 38208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10" name="Elipse 9"/>
          <p:cNvSpPr/>
          <p:nvPr/>
        </p:nvSpPr>
        <p:spPr>
          <a:xfrm>
            <a:off x="83724" y="1577634"/>
            <a:ext cx="328613" cy="281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5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487800" y="3366503"/>
            <a:ext cx="8498920" cy="385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75" dirty="0">
                <a:ln w="0"/>
                <a:solidFill>
                  <a:schemeClr val="bg1"/>
                </a:solidFill>
              </a:rPr>
              <a:t>Analisar os títulos dos programas, ações, planos orçamentários e subfunções de cada linha do OGU para classificar o que é gasto específico, ampliado, indireto e com bens públicos nos moldes do que foi realizado na Argentina.</a:t>
            </a:r>
          </a:p>
        </p:txBody>
      </p:sp>
      <p:sp>
        <p:nvSpPr>
          <p:cNvPr id="15" name="Elipse 14"/>
          <p:cNvSpPr/>
          <p:nvPr/>
        </p:nvSpPr>
        <p:spPr>
          <a:xfrm>
            <a:off x="93871" y="2821554"/>
            <a:ext cx="328613" cy="2615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5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9" name="Seta para a direita 18"/>
          <p:cNvSpPr/>
          <p:nvPr/>
        </p:nvSpPr>
        <p:spPr>
          <a:xfrm rot="5400000">
            <a:off x="1199927" y="3677374"/>
            <a:ext cx="217341" cy="363474"/>
          </a:xfrm>
          <a:prstGeom prst="rightArrow">
            <a:avLst>
              <a:gd name="adj1" fmla="val 38208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20" name="Retângulo 19"/>
          <p:cNvSpPr/>
          <p:nvPr/>
        </p:nvSpPr>
        <p:spPr>
          <a:xfrm>
            <a:off x="514353" y="1545182"/>
            <a:ext cx="8479631" cy="3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75" dirty="0">
                <a:ln w="0"/>
                <a:solidFill>
                  <a:schemeClr val="bg1"/>
                </a:solidFill>
              </a:rPr>
              <a:t>Iniciar o trabalho de revisão das linhas orçamentárias pelos órgãos e fundos tipicamente sociais (educação, saúde e assistência, por exemplo) e, em seguida, analisar outros órgãos e fundos que não são os tipicamente sociais.</a:t>
            </a:r>
          </a:p>
        </p:txBody>
      </p:sp>
      <p:sp>
        <p:nvSpPr>
          <p:cNvPr id="21" name="Seta para a direita 20"/>
          <p:cNvSpPr/>
          <p:nvPr/>
        </p:nvSpPr>
        <p:spPr>
          <a:xfrm rot="5400000">
            <a:off x="4416666" y="1831662"/>
            <a:ext cx="198079" cy="363474"/>
          </a:xfrm>
          <a:prstGeom prst="rightArrow">
            <a:avLst>
              <a:gd name="adj1" fmla="val 38208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24" name="Retângulo 23"/>
          <p:cNvSpPr/>
          <p:nvPr/>
        </p:nvSpPr>
        <p:spPr>
          <a:xfrm>
            <a:off x="495060" y="3963960"/>
            <a:ext cx="3572883" cy="1735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75" dirty="0">
                <a:ln w="0"/>
                <a:solidFill>
                  <a:schemeClr val="bg1"/>
                </a:solidFill>
              </a:rPr>
              <a:t>Gastos Específicos: programas e iniciativas voltados especificamente para crianças e adolescentes menores de 18 anos (Ex: educação básica, saúde infantil, entre outros). 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5436096" y="3960383"/>
            <a:ext cx="3550623" cy="17393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75" dirty="0">
                <a:ln w="0"/>
                <a:solidFill>
                  <a:schemeClr val="bg1"/>
                </a:solidFill>
              </a:rPr>
              <a:t>Gastos Ampliados: programas e iniciativas voltados para grupos populacionais mais amplos, onde estão incluídos crianças e adolescentes.</a:t>
            </a:r>
          </a:p>
        </p:txBody>
      </p:sp>
      <p:sp>
        <p:nvSpPr>
          <p:cNvPr id="28" name="Seta para a direita 27"/>
          <p:cNvSpPr/>
          <p:nvPr/>
        </p:nvSpPr>
        <p:spPr>
          <a:xfrm rot="5400000">
            <a:off x="3376418" y="3674588"/>
            <a:ext cx="212341" cy="363474"/>
          </a:xfrm>
          <a:prstGeom prst="rightArrow">
            <a:avLst>
              <a:gd name="adj1" fmla="val 38208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30" name="Seta para a direita 29"/>
          <p:cNvSpPr/>
          <p:nvPr/>
        </p:nvSpPr>
        <p:spPr>
          <a:xfrm rot="5400000">
            <a:off x="5631412" y="3665244"/>
            <a:ext cx="218813" cy="363474"/>
          </a:xfrm>
          <a:prstGeom prst="rightArrow">
            <a:avLst>
              <a:gd name="adj1" fmla="val 38208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34" name="Retângulo 33"/>
          <p:cNvSpPr/>
          <p:nvPr/>
        </p:nvSpPr>
        <p:spPr>
          <a:xfrm>
            <a:off x="514353" y="2721496"/>
            <a:ext cx="8479631" cy="4847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sz="1275" dirty="0">
                <a:ln w="0"/>
                <a:solidFill>
                  <a:schemeClr val="bg1"/>
                </a:solidFill>
              </a:rPr>
              <a:t>Marcar os programas, ações, descritores das ações e planos orçamentários com: educação, saúde, proteção à criança, alívio da pobreza, assistência social, esporte, cultura, informação e comunicação, alimentação e nutrição etc.</a:t>
            </a:r>
            <a:endParaRPr lang="pt-BR" sz="1275" dirty="0">
              <a:solidFill>
                <a:schemeClr val="bg1"/>
              </a:solidFill>
            </a:endParaRPr>
          </a:p>
        </p:txBody>
      </p:sp>
      <p:sp>
        <p:nvSpPr>
          <p:cNvPr id="38" name="Seta para a direita 37"/>
          <p:cNvSpPr/>
          <p:nvPr/>
        </p:nvSpPr>
        <p:spPr>
          <a:xfrm rot="5400000">
            <a:off x="7976249" y="5635547"/>
            <a:ext cx="212397" cy="363474"/>
          </a:xfrm>
          <a:prstGeom prst="rightArrow">
            <a:avLst>
              <a:gd name="adj1" fmla="val 38208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39" name="Seta para a direita 38"/>
          <p:cNvSpPr/>
          <p:nvPr/>
        </p:nvSpPr>
        <p:spPr>
          <a:xfrm rot="5400000">
            <a:off x="4414029" y="3083090"/>
            <a:ext cx="203353" cy="363474"/>
          </a:xfrm>
          <a:prstGeom prst="rightArrow">
            <a:avLst>
              <a:gd name="adj1" fmla="val 38208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40" name="Elipse 39"/>
          <p:cNvSpPr/>
          <p:nvPr/>
        </p:nvSpPr>
        <p:spPr>
          <a:xfrm>
            <a:off x="77436" y="3424894"/>
            <a:ext cx="328613" cy="2615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5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45" name="Elipse 44"/>
          <p:cNvSpPr/>
          <p:nvPr/>
        </p:nvSpPr>
        <p:spPr>
          <a:xfrm>
            <a:off x="93869" y="2192675"/>
            <a:ext cx="328613" cy="279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5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46" name="Seta para a direita 45"/>
          <p:cNvSpPr/>
          <p:nvPr/>
        </p:nvSpPr>
        <p:spPr>
          <a:xfrm rot="5400000">
            <a:off x="4405913" y="2459504"/>
            <a:ext cx="219583" cy="363474"/>
          </a:xfrm>
          <a:prstGeom prst="rightArrow">
            <a:avLst>
              <a:gd name="adj1" fmla="val 38208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48" name="Retângulo 47"/>
          <p:cNvSpPr/>
          <p:nvPr/>
        </p:nvSpPr>
        <p:spPr>
          <a:xfrm>
            <a:off x="514350" y="2141974"/>
            <a:ext cx="8479631" cy="384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75" dirty="0">
                <a:ln w="0"/>
                <a:solidFill>
                  <a:schemeClr val="bg1"/>
                </a:solidFill>
              </a:rPr>
              <a:t>Analisar os títulos dos programas, ações, descritores das ações, planos orçamentários e unidade orçamentária de cada linha do OGU para classificar as políticas públicas e gastos com crianças e adolescentes.</a:t>
            </a:r>
          </a:p>
        </p:txBody>
      </p:sp>
      <p:pic>
        <p:nvPicPr>
          <p:cNvPr id="35" name="Imagem 2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500"/>
            <a:ext cx="2286000" cy="63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Imagem 2" descr="http://intranet.ipea.gov.br/img/topo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78741" y="0"/>
            <a:ext cx="21145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Elipse 41"/>
          <p:cNvSpPr/>
          <p:nvPr/>
        </p:nvSpPr>
        <p:spPr>
          <a:xfrm>
            <a:off x="44134" y="4378106"/>
            <a:ext cx="328613" cy="2615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5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49" name="Seta para a direita 48"/>
          <p:cNvSpPr/>
          <p:nvPr/>
        </p:nvSpPr>
        <p:spPr>
          <a:xfrm rot="5400000">
            <a:off x="3391304" y="5633006"/>
            <a:ext cx="182569" cy="363474"/>
          </a:xfrm>
          <a:prstGeom prst="rightArrow">
            <a:avLst>
              <a:gd name="adj1" fmla="val 38208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50" name="Retângulo 49"/>
          <p:cNvSpPr/>
          <p:nvPr/>
        </p:nvSpPr>
        <p:spPr>
          <a:xfrm>
            <a:off x="372744" y="6021289"/>
            <a:ext cx="8621237" cy="5454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ln w="0"/>
                <a:solidFill>
                  <a:schemeClr val="bg1"/>
                </a:solidFill>
              </a:rPr>
              <a:t>Aplicação dos ponderadores para delimitar melhor cada área do Gasto Social com Crianças e Adolescentes.</a:t>
            </a:r>
          </a:p>
        </p:txBody>
      </p:sp>
      <p:sp>
        <p:nvSpPr>
          <p:cNvPr id="52" name="Elipse 51"/>
          <p:cNvSpPr/>
          <p:nvPr/>
        </p:nvSpPr>
        <p:spPr>
          <a:xfrm>
            <a:off x="2789" y="6163247"/>
            <a:ext cx="328613" cy="2615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5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xmlns="" val="3301196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685801"/>
            <a:ext cx="7772400" cy="798984"/>
          </a:xfrm>
        </p:spPr>
        <p:txBody>
          <a:bodyPr/>
          <a:lstStyle/>
          <a:p>
            <a:r>
              <a:rPr lang="pt-BR" dirty="0"/>
              <a:t>E quanto a nós?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519469"/>
            <a:ext cx="8964488" cy="4429811"/>
          </a:xfrm>
        </p:spPr>
        <p:txBody>
          <a:bodyPr>
            <a:normAutofit/>
          </a:bodyPr>
          <a:lstStyle/>
          <a:p>
            <a:pPr algn="just"/>
            <a:endParaRPr lang="pt-BR" sz="3100" dirty="0">
              <a:solidFill>
                <a:schemeClr val="tx1"/>
              </a:solidFill>
            </a:endParaRPr>
          </a:p>
          <a:p>
            <a:pPr algn="just"/>
            <a:r>
              <a:rPr lang="pt-BR" sz="3100" dirty="0">
                <a:solidFill>
                  <a:schemeClr val="tx1"/>
                </a:solidFill>
              </a:rPr>
              <a:t>Em resumo, são dois pilares:</a:t>
            </a:r>
          </a:p>
          <a:p>
            <a:pPr algn="just"/>
            <a:r>
              <a:rPr lang="pt-BR" sz="3100" dirty="0">
                <a:solidFill>
                  <a:schemeClr val="tx1"/>
                </a:solidFill>
              </a:rPr>
              <a:t>	. Análise e classificação das diversas políticas públicas – programas, ações, </a:t>
            </a:r>
            <a:r>
              <a:rPr lang="pt-BR" sz="3100" dirty="0" err="1">
                <a:solidFill>
                  <a:schemeClr val="tx1"/>
                </a:solidFill>
              </a:rPr>
              <a:t>P.O.s</a:t>
            </a:r>
            <a:r>
              <a:rPr lang="pt-BR" sz="3100" dirty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pt-BR" sz="3100" dirty="0">
                <a:solidFill>
                  <a:schemeClr val="tx1"/>
                </a:solidFill>
              </a:rPr>
              <a:t>	. Elaboração e aplicação de indicadores que irão servir como Ponderadores dos gastos em políticas não-exclusivas</a:t>
            </a:r>
            <a:endParaRPr lang="pt-BR" sz="3000" dirty="0">
              <a:solidFill>
                <a:schemeClr val="tx1"/>
              </a:solidFill>
            </a:endParaRPr>
          </a:p>
          <a:p>
            <a:pPr algn="just"/>
            <a:endParaRPr lang="pt-BR" sz="3000" dirty="0">
              <a:solidFill>
                <a:schemeClr val="tx1"/>
              </a:solidFill>
            </a:endParaRPr>
          </a:p>
          <a:p>
            <a:pPr algn="just"/>
            <a:endParaRPr lang="pt-BR" sz="3000" dirty="0">
              <a:solidFill>
                <a:schemeClr val="tx1"/>
              </a:solidFill>
            </a:endParaRPr>
          </a:p>
          <a:p>
            <a:pPr algn="just"/>
            <a:endParaRPr lang="pt-BR" sz="3000" dirty="0">
              <a:solidFill>
                <a:schemeClr val="tx1"/>
              </a:solidFill>
            </a:endParaRPr>
          </a:p>
          <a:p>
            <a:pPr algn="just"/>
            <a:endParaRPr lang="pt-BR" sz="3000" dirty="0">
              <a:solidFill>
                <a:schemeClr val="tx1"/>
              </a:solidFill>
            </a:endParaRPr>
          </a:p>
          <a:p>
            <a:pPr algn="just"/>
            <a:endParaRPr lang="pt-BR" sz="3100" dirty="0">
              <a:solidFill>
                <a:schemeClr val="tx1"/>
              </a:solidFill>
            </a:endParaRPr>
          </a:p>
          <a:p>
            <a:pPr algn="just"/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4" name="Imagem 2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494" y="38100"/>
            <a:ext cx="22860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2" descr="http://intranet.ipea.gov.br/img/topo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78741" y="0"/>
            <a:ext cx="21145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18722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2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786" y="0"/>
            <a:ext cx="2286000" cy="415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2" descr="http://intranet.ipea.gov.br/img/topo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78741" y="0"/>
            <a:ext cx="2114550" cy="404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928193" y="388234"/>
            <a:ext cx="7772400" cy="5109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dirty="0"/>
              <a:t>Questões importantes – fronteiras na classificação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792898"/>
            <a:ext cx="846043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pt-BR" sz="2000" dirty="0"/>
          </a:p>
          <a:p>
            <a:pPr lvl="0" algn="just"/>
            <a:r>
              <a:rPr lang="pt-BR" sz="2000" dirty="0"/>
              <a:t>No que se refere aos Gastos em programas e ações gerais de manutenção administrativa ou gestão de pessoal, estamos aplicando o seguinte critério:</a:t>
            </a:r>
          </a:p>
          <a:p>
            <a:pPr lvl="0" algn="just"/>
            <a:endParaRPr lang="pt-BR" sz="20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sz="2000" dirty="0"/>
              <a:t>Todos os gastos em gestão foram considerados “gastos ampliados”, pois avaliou-se que as despesas gerais com a unidade orçamentária e os servidores públicos que executam as políticas públicas constituem uma parte do gasto com crianças e adolescentes, ainda que não finalístico. Os ponderadores aplicados nos gastos correspondem aos percentuais do gasto com criança e adolescente de cada Unidade Orçamentária. </a:t>
            </a:r>
            <a:endParaRPr lang="pt-BR" sz="2000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Assim</a:t>
            </a:r>
            <a:r>
              <a:rPr lang="pt-BR" sz="2000" dirty="0"/>
              <a:t>, por exemplo, o FNDE, que gasta quase a totalidade (96%) do seu orçamento com crianças de 0 a 17 anos, terá como ponderador da gestão essa mesma proporção de 96%. Já no caso do Ministério da Defesa, que destina uma proporção pouco significativa de seu orçamento para a população infanto-juvenil, receberá o ponderador dessa proporção de 0,027% sobre seus gastos de gestão</a:t>
            </a:r>
            <a:r>
              <a:rPr lang="pt-BR" sz="2000" dirty="0" smtClean="0"/>
              <a:t>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2962913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2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786" y="0"/>
            <a:ext cx="2286000" cy="415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2" descr="http://intranet.ipea.gov.br/img/topo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78741" y="0"/>
            <a:ext cx="2114550" cy="404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928193" y="388234"/>
            <a:ext cx="7772400" cy="5109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dirty="0"/>
              <a:t>Questões importantes – fronteiras na classificação</a:t>
            </a:r>
          </a:p>
        </p:txBody>
      </p:sp>
      <p:sp>
        <p:nvSpPr>
          <p:cNvPr id="4" name="Retângulo 3"/>
          <p:cNvSpPr/>
          <p:nvPr/>
        </p:nvSpPr>
        <p:spPr>
          <a:xfrm>
            <a:off x="2" y="792896"/>
            <a:ext cx="8215807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pt-BR" sz="1600" dirty="0"/>
          </a:p>
          <a:p>
            <a:pPr lvl="0" algn="just"/>
            <a:endParaRPr lang="pt-BR" sz="16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sz="2000" dirty="0"/>
              <a:t>Os benefícios e auxílios trabalhistas em geral, os chamados “</a:t>
            </a:r>
            <a:r>
              <a:rPr lang="pt-BR" sz="2000" dirty="0" err="1"/>
              <a:t>fringe</a:t>
            </a:r>
            <a:r>
              <a:rPr lang="pt-BR" sz="2000" dirty="0"/>
              <a:t> </a:t>
            </a:r>
            <a:r>
              <a:rPr lang="pt-BR" sz="2000" dirty="0" err="1" smtClean="0"/>
              <a:t>benefits</a:t>
            </a:r>
            <a:r>
              <a:rPr lang="pt-BR" sz="2000" dirty="0" smtClean="0"/>
              <a:t>” </a:t>
            </a:r>
            <a:r>
              <a:rPr lang="pt-BR" sz="2000" dirty="0"/>
              <a:t>ou </a:t>
            </a:r>
            <a:r>
              <a:rPr lang="pt-BR" sz="2000" dirty="0" smtClean="0"/>
              <a:t>não-salário, </a:t>
            </a:r>
            <a:r>
              <a:rPr lang="pt-BR" sz="2000" dirty="0"/>
              <a:t>não foram considerados. Mesmo quando chamados de “auxílio-creche” ou “auxílio-alimentação”. Em sua essência, eles são adicionais salariais a servidores públicos, guardando pouca relação com o fornecimento de benefícios sociais ao conjunto da população de crianças e adolescentes</a:t>
            </a:r>
            <a:r>
              <a:rPr lang="pt-BR" sz="2000" dirty="0" smtClean="0"/>
              <a:t>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As </a:t>
            </a:r>
            <a:r>
              <a:rPr lang="pt-BR" sz="2000" dirty="0"/>
              <a:t>políticas de fomento produtivo, ainda que com enfoque nas famílias, não foram consideradas como gastos ampliados, o que inclui políticas de agricultura familiar e </a:t>
            </a:r>
            <a:r>
              <a:rPr lang="pt-BR" sz="2000" dirty="0" smtClean="0"/>
              <a:t>outras.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dirty="0" smtClean="0"/>
              <a:t>Os </a:t>
            </a:r>
            <a:r>
              <a:rPr lang="pt-BR" dirty="0"/>
              <a:t>gastos com pessoal inativo não foram computados.</a:t>
            </a:r>
            <a:r>
              <a:rPr lang="pt-BR" sz="800" dirty="0"/>
              <a:t>12 </a:t>
            </a:r>
            <a:r>
              <a:rPr lang="pt-BR" dirty="0"/>
              <a:t>Portanto, não foram incluídos os grupos de despesa</a:t>
            </a:r>
            <a:r>
              <a:rPr lang="pt-BR" sz="800" dirty="0"/>
              <a:t>13 </a:t>
            </a:r>
            <a:r>
              <a:rPr lang="pt-BR" dirty="0"/>
              <a:t>referentes aos recursos destinados aos inativos e pensionistas, bem como encargos sociais e contribuições recolhidas pelo ente às entidades de previdência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xmlns="" val="1003419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Ponderadores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Sobre os ponderadores não haveria maiores dificuldades: temos </a:t>
            </a:r>
            <a:r>
              <a:rPr lang="pt-BR" dirty="0" err="1"/>
              <a:t>Datasus</a:t>
            </a:r>
            <a:r>
              <a:rPr lang="pt-BR" dirty="0"/>
              <a:t>, Cadastro Único, PNAD, Censo Escolar </a:t>
            </a:r>
            <a:r>
              <a:rPr lang="pt-BR" dirty="0" err="1"/>
              <a:t>etc</a:t>
            </a:r>
            <a:endParaRPr lang="pt-BR" dirty="0"/>
          </a:p>
          <a:p>
            <a:pPr lvl="2"/>
            <a:endParaRPr lang="pt-BR" dirty="0"/>
          </a:p>
          <a:p>
            <a:pPr lvl="1"/>
            <a:r>
              <a:rPr lang="pt-BR" dirty="0"/>
              <a:t>Inicialmente, utilização mais significativa de dados calculados a partir da Pnad, avançando para maior uso de registros administrativos a cada atualização</a:t>
            </a:r>
          </a:p>
          <a:p>
            <a:pPr lvl="7"/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078763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Ponderadores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Crianças e adolescentes (até 18 anos) nas famílias do </a:t>
            </a:r>
            <a:r>
              <a:rPr lang="pt-BR" dirty="0" err="1"/>
              <a:t>CadÚnico</a:t>
            </a:r>
            <a:r>
              <a:rPr lang="pt-BR" dirty="0"/>
              <a:t>: 40,28% (2017) e 36,89% (2019)</a:t>
            </a:r>
          </a:p>
          <a:p>
            <a:r>
              <a:rPr lang="pt-BR" dirty="0"/>
              <a:t>Crianças e adolescentes (até 18 anos) em famílias nos 20% inferiores da distribuição de renda: 40,88% (2017) e 39,63% (2019) Pnad</a:t>
            </a:r>
          </a:p>
          <a:p>
            <a:r>
              <a:rPr lang="pt-BR" dirty="0"/>
              <a:t>Valor total do repasse das famílias beneficiárias do Bolsa Família pela presença de crianças e adolescentes (até 18 anos) na família: 86,86% (2017) e 85,29% (2019) </a:t>
            </a:r>
            <a:r>
              <a:rPr lang="pt-BR" dirty="0" err="1"/>
              <a:t>CadÚnico</a:t>
            </a:r>
            <a:endParaRPr lang="pt-BR" dirty="0"/>
          </a:p>
          <a:p>
            <a:r>
              <a:rPr lang="pt-BR" dirty="0"/>
              <a:t>Crianças e adolescentes (até 18 anos)  dentre as pessoas vivendo com HIV/Aids (PVHIV) em terapia antirretroviral (TARV), até 18 anos de idade: 1,6% (2017) MS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007953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Ponderadores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Crianças e adolescentes (até 18 anos) dentre os beneficiários do  BPC/LOAS: 13,01% (2017) e 13,11% (2019)</a:t>
            </a:r>
          </a:p>
          <a:p>
            <a:r>
              <a:rPr lang="pt-BR" dirty="0"/>
              <a:t>Crianças e adolescentes (até 18 anos)  dentre as pessoas declararam ter sido atendidas por SAMU: 9,66% (PNS 2013)</a:t>
            </a:r>
          </a:p>
          <a:p>
            <a:r>
              <a:rPr lang="pt-BR" dirty="0"/>
              <a:t>Crianças e adolescentes (até 18 anos) dentre as pessoas que declararam ter sido atendidas pelo SUS: 23,13% (PNS 2013)</a:t>
            </a:r>
          </a:p>
          <a:p>
            <a:r>
              <a:rPr lang="pt-BR" dirty="0"/>
              <a:t>Crianças e adolescentes (até 18 anos) dentre as pessoas declararam ter sido internadas pelo SUS: 23,36% (PNS 2013)</a:t>
            </a:r>
          </a:p>
          <a:p>
            <a:r>
              <a:rPr lang="pt-BR" dirty="0"/>
              <a:t>Crianças e adolescentes (até 18 anos) na população geral: 25,19% (2017) e 24,24% (2019)</a:t>
            </a:r>
          </a:p>
        </p:txBody>
      </p:sp>
    </p:spTree>
    <p:extLst>
      <p:ext uri="{BB962C8B-B14F-4D97-AF65-F5344CB8AC3E}">
        <p14:creationId xmlns:p14="http://schemas.microsoft.com/office/powerpoint/2010/main" xmlns="" val="3510829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Ponderadores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Crianças e adolescentes (até 18 anos) na população rural: 34,88% (Censo 2010)</a:t>
            </a:r>
          </a:p>
          <a:p>
            <a:r>
              <a:rPr lang="pt-BR" dirty="0"/>
              <a:t>Crianças e adolescentes (até 18 anos) na população residente indígena: 44,02% (Censo 2010)</a:t>
            </a:r>
          </a:p>
          <a:p>
            <a:r>
              <a:rPr lang="pt-BR" dirty="0"/>
              <a:t>Ponderador: crianças e adolescentes (até 18 anos) na população dos municípios com menos de 50 mil habitantes: 32,15% (Censo 2010)</a:t>
            </a:r>
          </a:p>
          <a:p>
            <a:r>
              <a:rPr lang="pt-BR" dirty="0"/>
              <a:t>Ponderador: crianças e adolescentes (até 18 anos) dentre as matrículas no Colégio Pedro II: 82,57% (Censo Escolar)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56568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1403648" y="1988841"/>
            <a:ext cx="66967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latin typeface="Times New Roman"/>
              </a:rPr>
              <a:t>Participação </a:t>
            </a:r>
            <a:r>
              <a:rPr lang="pt-BR" b="1" dirty="0">
                <a:latin typeface="Times New Roman"/>
              </a:rPr>
              <a:t>do GSC&amp;A no </a:t>
            </a:r>
            <a:r>
              <a:rPr lang="pt-BR" b="1" dirty="0" smtClean="0">
                <a:latin typeface="Times New Roman"/>
              </a:rPr>
              <a:t>PIB</a:t>
            </a:r>
          </a:p>
          <a:p>
            <a:r>
              <a:rPr lang="pt-BR" b="1" dirty="0" smtClean="0">
                <a:latin typeface="Times New Roman"/>
              </a:rPr>
              <a:t> </a:t>
            </a:r>
          </a:p>
          <a:p>
            <a:r>
              <a:rPr lang="pt-BR" b="1" dirty="0" smtClean="0">
                <a:solidFill>
                  <a:srgbClr val="000000"/>
                </a:solidFill>
                <a:latin typeface="Times New Roman"/>
              </a:rPr>
              <a:t>Anos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pt-BR" b="1" dirty="0">
                <a:solidFill>
                  <a:srgbClr val="000000"/>
                </a:solidFill>
                <a:latin typeface="Times New Roman"/>
              </a:rPr>
              <a:t>GSC&amp;A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pt-BR" dirty="0" smtClean="0">
                <a:solidFill>
                  <a:srgbClr val="000000"/>
                </a:solidFill>
                <a:latin typeface="Times New Roman"/>
              </a:rPr>
              <a:t>	   </a:t>
            </a:r>
            <a:r>
              <a:rPr lang="pt-BR" b="1" dirty="0" smtClean="0">
                <a:solidFill>
                  <a:srgbClr val="000000"/>
                </a:solidFill>
                <a:latin typeface="Times New Roman"/>
              </a:rPr>
              <a:t>PIB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	 </a:t>
            </a:r>
            <a:r>
              <a:rPr lang="pt-BR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pt-BR" b="1" dirty="0" smtClean="0">
                <a:solidFill>
                  <a:srgbClr val="000000"/>
                </a:solidFill>
                <a:latin typeface="Times New Roman"/>
              </a:rPr>
              <a:t>% </a:t>
            </a:r>
            <a:r>
              <a:rPr lang="pt-BR" b="1" dirty="0">
                <a:solidFill>
                  <a:srgbClr val="000000"/>
                </a:solidFill>
                <a:latin typeface="Times New Roman"/>
              </a:rPr>
              <a:t>GSCA/PIB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	</a:t>
            </a:r>
          </a:p>
          <a:p>
            <a:r>
              <a:rPr lang="pt-BR" dirty="0">
                <a:solidFill>
                  <a:srgbClr val="000000"/>
                </a:solidFill>
                <a:latin typeface="Times New Roman"/>
              </a:rPr>
              <a:t>2016 	91,20 	</a:t>
            </a:r>
            <a:r>
              <a:rPr lang="pt-BR" dirty="0" smtClean="0">
                <a:solidFill>
                  <a:srgbClr val="000000"/>
                </a:solidFill>
                <a:latin typeface="Times New Roman"/>
              </a:rPr>
              <a:t>	7.116,89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pt-BR" dirty="0" smtClean="0">
                <a:solidFill>
                  <a:srgbClr val="000000"/>
                </a:solidFill>
                <a:latin typeface="Times New Roman"/>
              </a:rPr>
              <a:t>	1,28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	</a:t>
            </a:r>
          </a:p>
          <a:p>
            <a:r>
              <a:rPr lang="pt-BR" dirty="0">
                <a:solidFill>
                  <a:srgbClr val="000000"/>
                </a:solidFill>
                <a:latin typeface="Times New Roman"/>
              </a:rPr>
              <a:t>2017 	86,70 	</a:t>
            </a:r>
            <a:r>
              <a:rPr lang="pt-BR" dirty="0" smtClean="0">
                <a:solidFill>
                  <a:srgbClr val="000000"/>
                </a:solidFill>
                <a:latin typeface="Times New Roman"/>
              </a:rPr>
              <a:t>	7.031,21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pt-BR" dirty="0" smtClean="0">
                <a:solidFill>
                  <a:srgbClr val="000000"/>
                </a:solidFill>
                <a:latin typeface="Times New Roman"/>
              </a:rPr>
              <a:t>	1,23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	</a:t>
            </a:r>
          </a:p>
          <a:p>
            <a:r>
              <a:rPr lang="pt-BR" dirty="0">
                <a:solidFill>
                  <a:srgbClr val="000000"/>
                </a:solidFill>
                <a:latin typeface="Times New Roman"/>
              </a:rPr>
              <a:t>2018 	88,40 	</a:t>
            </a:r>
            <a:r>
              <a:rPr lang="pt-BR" dirty="0" smtClean="0">
                <a:solidFill>
                  <a:srgbClr val="000000"/>
                </a:solidFill>
                <a:latin typeface="Times New Roman"/>
              </a:rPr>
              <a:t>	7.147,22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pt-BR" dirty="0" smtClean="0">
                <a:solidFill>
                  <a:srgbClr val="000000"/>
                </a:solidFill>
                <a:latin typeface="Times New Roman"/>
              </a:rPr>
              <a:t>	1,24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	</a:t>
            </a:r>
          </a:p>
          <a:p>
            <a:r>
              <a:rPr lang="pt-BR" dirty="0">
                <a:solidFill>
                  <a:srgbClr val="000000"/>
                </a:solidFill>
                <a:latin typeface="Times New Roman"/>
              </a:rPr>
              <a:t>2019 	90,70 	</a:t>
            </a:r>
            <a:r>
              <a:rPr lang="pt-BR" dirty="0" smtClean="0">
                <a:solidFill>
                  <a:srgbClr val="000000"/>
                </a:solidFill>
                <a:latin typeface="Times New Roman"/>
              </a:rPr>
              <a:t>	7.256,93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pt-BR" dirty="0" smtClean="0">
                <a:solidFill>
                  <a:srgbClr val="000000"/>
                </a:solidFill>
                <a:latin typeface="Times New Roman"/>
              </a:rPr>
              <a:t>	1,25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	</a:t>
            </a:r>
          </a:p>
        </p:txBody>
      </p:sp>
      <p:sp>
        <p:nvSpPr>
          <p:cNvPr id="4" name="Retângulo 3"/>
          <p:cNvSpPr/>
          <p:nvPr/>
        </p:nvSpPr>
        <p:spPr>
          <a:xfrm>
            <a:off x="1552595" y="5445224"/>
            <a:ext cx="64807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Fonte: SIOP - SOF.</a:t>
            </a:r>
          </a:p>
          <a:p>
            <a:r>
              <a:rPr lang="pt-BR" dirty="0"/>
              <a:t>Elaboração: IPEA/Unicef</a:t>
            </a:r>
          </a:p>
          <a:p>
            <a:r>
              <a:rPr lang="pt-BR" dirty="0"/>
              <a:t>* Valores Liquidados em Reais a preços constantes de 2019.</a:t>
            </a:r>
          </a:p>
        </p:txBody>
      </p:sp>
    </p:spTree>
    <p:extLst>
      <p:ext uri="{BB962C8B-B14F-4D97-AF65-F5344CB8AC3E}">
        <p14:creationId xmlns:p14="http://schemas.microsoft.com/office/powerpoint/2010/main" xmlns="" val="3484790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1331640" y="1828563"/>
            <a:ext cx="5904656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000" dirty="0">
              <a:solidFill>
                <a:srgbClr val="000000"/>
              </a:solidFill>
              <a:latin typeface="Times New Roman"/>
            </a:endParaRPr>
          </a:p>
          <a:p>
            <a:endParaRPr lang="pt-BR" sz="2000" dirty="0">
              <a:latin typeface="Times New Roman"/>
            </a:endParaRPr>
          </a:p>
          <a:p>
            <a:r>
              <a:rPr lang="pt-BR" b="1" dirty="0">
                <a:latin typeface="Times New Roman"/>
              </a:rPr>
              <a:t>Percentual do GSC&amp;A por tipo - 2016/2019 </a:t>
            </a:r>
            <a:endParaRPr lang="pt-BR" b="1" dirty="0" smtClean="0">
              <a:latin typeface="Times New Roman"/>
            </a:endParaRPr>
          </a:p>
          <a:p>
            <a:endParaRPr lang="pt-BR" b="1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pt-BR" b="1" dirty="0" smtClean="0">
                <a:solidFill>
                  <a:srgbClr val="000000"/>
                </a:solidFill>
                <a:latin typeface="Times New Roman"/>
              </a:rPr>
              <a:t>Tipo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pt-BR" dirty="0" smtClean="0">
                <a:solidFill>
                  <a:srgbClr val="000000"/>
                </a:solidFill>
                <a:latin typeface="Times New Roman"/>
              </a:rPr>
              <a:t>	</a:t>
            </a:r>
            <a:r>
              <a:rPr lang="pt-BR" b="1" dirty="0" smtClean="0">
                <a:solidFill>
                  <a:srgbClr val="000000"/>
                </a:solidFill>
                <a:latin typeface="Times New Roman"/>
              </a:rPr>
              <a:t>2016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pt-BR" b="1" dirty="0">
                <a:solidFill>
                  <a:srgbClr val="000000"/>
                </a:solidFill>
                <a:latin typeface="Times New Roman"/>
              </a:rPr>
              <a:t>2017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pt-BR" b="1" dirty="0">
                <a:solidFill>
                  <a:srgbClr val="000000"/>
                </a:solidFill>
                <a:latin typeface="Times New Roman"/>
              </a:rPr>
              <a:t>2018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pt-BR" b="1" dirty="0">
                <a:solidFill>
                  <a:srgbClr val="000000"/>
                </a:solidFill>
                <a:latin typeface="Times New Roman"/>
              </a:rPr>
              <a:t>2019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	</a:t>
            </a:r>
          </a:p>
          <a:p>
            <a:r>
              <a:rPr lang="es-ES" dirty="0" smtClean="0">
                <a:solidFill>
                  <a:srgbClr val="000000"/>
                </a:solidFill>
                <a:latin typeface="Times New Roman"/>
              </a:rPr>
              <a:t>Ampliado </a:t>
            </a:r>
            <a:r>
              <a:rPr lang="es-ES" dirty="0">
                <a:solidFill>
                  <a:srgbClr val="000000"/>
                </a:solidFill>
                <a:latin typeface="Times New Roman"/>
              </a:rPr>
              <a:t>	70.59 	68.73 	68.89 	70.40 	</a:t>
            </a:r>
          </a:p>
          <a:p>
            <a:r>
              <a:rPr lang="pt-BR" dirty="0">
                <a:solidFill>
                  <a:srgbClr val="000000"/>
                </a:solidFill>
                <a:latin typeface="Times New Roman"/>
              </a:rPr>
              <a:t>Específico 	29.41 	31.27 	31.11 	29.60 	</a:t>
            </a:r>
          </a:p>
          <a:p>
            <a:r>
              <a:rPr lang="pt-BR" dirty="0">
                <a:solidFill>
                  <a:srgbClr val="000000"/>
                </a:solidFill>
                <a:latin typeface="Times New Roman"/>
              </a:rPr>
              <a:t>Total 	</a:t>
            </a:r>
            <a:r>
              <a:rPr lang="pt-BR" dirty="0" smtClean="0">
                <a:solidFill>
                  <a:srgbClr val="000000"/>
                </a:solidFill>
                <a:latin typeface="Times New Roman"/>
              </a:rPr>
              <a:t>	</a:t>
            </a:r>
            <a:r>
              <a:rPr lang="pt-BR" b="1" dirty="0" smtClean="0">
                <a:solidFill>
                  <a:srgbClr val="000000"/>
                </a:solidFill>
                <a:latin typeface="Times New Roman"/>
              </a:rPr>
              <a:t>100.00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pt-BR" b="1" dirty="0">
                <a:solidFill>
                  <a:srgbClr val="000000"/>
                </a:solidFill>
                <a:latin typeface="Times New Roman"/>
              </a:rPr>
              <a:t>100.00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pt-BR" b="1" dirty="0">
                <a:solidFill>
                  <a:srgbClr val="000000"/>
                </a:solidFill>
                <a:latin typeface="Times New Roman"/>
              </a:rPr>
              <a:t>100.00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pt-BR" b="1" dirty="0">
                <a:solidFill>
                  <a:srgbClr val="000000"/>
                </a:solidFill>
                <a:latin typeface="Times New Roman"/>
              </a:rPr>
              <a:t>100.00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2117437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Gasto Social com Crianças e Adolescentes (GSC&amp;A)</a:t>
            </a:r>
            <a:br>
              <a:rPr lang="pt-BR" sz="2800" dirty="0"/>
            </a:br>
            <a:r>
              <a:rPr lang="pt-BR" sz="2800" dirty="0"/>
              <a:t>Descrição </a:t>
            </a:r>
            <a:r>
              <a:rPr lang="pt-BR" sz="2800" dirty="0" smtClean="0"/>
              <a:t>Metodológica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b="1" dirty="0" smtClean="0"/>
              <a:t>Equipe </a:t>
            </a:r>
            <a:r>
              <a:rPr lang="pt-BR" b="1" dirty="0"/>
              <a:t>Técnica Ipea </a:t>
            </a:r>
            <a:endParaRPr lang="pt-BR" dirty="0"/>
          </a:p>
          <a:p>
            <a:r>
              <a:rPr lang="pt-BR" b="1" dirty="0" err="1"/>
              <a:t>Enid</a:t>
            </a:r>
            <a:r>
              <a:rPr lang="pt-BR" b="1" dirty="0"/>
              <a:t> Rocha Andrade da Silva </a:t>
            </a:r>
            <a:endParaRPr lang="pt-BR" dirty="0"/>
          </a:p>
          <a:p>
            <a:pPr lvl="1"/>
            <a:r>
              <a:rPr lang="pt-BR" dirty="0"/>
              <a:t>Técnica de planejamento e pesquisa na Diretoria de Estudos e Políticas Sociais (</a:t>
            </a:r>
            <a:r>
              <a:rPr lang="pt-BR" dirty="0" err="1"/>
              <a:t>Disoc</a:t>
            </a:r>
            <a:r>
              <a:rPr lang="pt-BR" dirty="0"/>
              <a:t>) do Ipea. </a:t>
            </a:r>
          </a:p>
          <a:p>
            <a:r>
              <a:rPr lang="pt-BR" b="1" dirty="0"/>
              <a:t>José Aparecido Carlos </a:t>
            </a:r>
            <a:r>
              <a:rPr lang="pt-BR" b="1" dirty="0" smtClean="0"/>
              <a:t>Ribeiro</a:t>
            </a:r>
            <a:endParaRPr lang="pt-BR" dirty="0"/>
          </a:p>
          <a:p>
            <a:pPr lvl="1"/>
            <a:r>
              <a:rPr lang="pt-BR" dirty="0" smtClean="0"/>
              <a:t>Técnico </a:t>
            </a:r>
            <a:r>
              <a:rPr lang="pt-BR" dirty="0"/>
              <a:t>de planejamento e pesquisa na Diretoria de Estudos e Políticas Sociais (</a:t>
            </a:r>
            <a:r>
              <a:rPr lang="pt-BR" dirty="0" err="1"/>
              <a:t>Disoc</a:t>
            </a:r>
            <a:r>
              <a:rPr lang="pt-BR" dirty="0"/>
              <a:t>) do Ipea. </a:t>
            </a:r>
          </a:p>
          <a:p>
            <a:r>
              <a:rPr lang="pt-BR" b="1" dirty="0"/>
              <a:t>Valéria Rezende de Oliveira </a:t>
            </a:r>
            <a:endParaRPr lang="pt-BR" dirty="0"/>
          </a:p>
          <a:p>
            <a:pPr lvl="1"/>
            <a:r>
              <a:rPr lang="pt-BR" dirty="0"/>
              <a:t>Pesquisadora no </a:t>
            </a:r>
            <a:r>
              <a:rPr lang="pt-BR" dirty="0" err="1"/>
              <a:t>SubPrograma</a:t>
            </a:r>
            <a:r>
              <a:rPr lang="pt-BR" dirty="0"/>
              <a:t> de Pesquisa para o Desenvolvimento Nacional (PNPD) na </a:t>
            </a:r>
            <a:r>
              <a:rPr lang="pt-BR" dirty="0" err="1"/>
              <a:t>Disoc</a:t>
            </a:r>
            <a:r>
              <a:rPr lang="pt-BR" dirty="0"/>
              <a:t>/Ipea. </a:t>
            </a:r>
          </a:p>
          <a:p>
            <a:endParaRPr lang="pt-BR" b="1" smtClean="0"/>
          </a:p>
          <a:p>
            <a:endParaRPr lang="pt-BR" b="1" dirty="0" smtClean="0"/>
          </a:p>
          <a:p>
            <a:pPr marL="0" indent="0">
              <a:buNone/>
            </a:pPr>
            <a:r>
              <a:rPr lang="pt-BR" b="1" dirty="0" smtClean="0"/>
              <a:t>Equipe </a:t>
            </a:r>
            <a:r>
              <a:rPr lang="pt-BR" b="1" dirty="0"/>
              <a:t>Técnica – UNICEF </a:t>
            </a:r>
            <a:endParaRPr lang="pt-BR" dirty="0"/>
          </a:p>
          <a:p>
            <a:r>
              <a:rPr lang="pt-BR" b="1" dirty="0"/>
              <a:t>Liliana </a:t>
            </a:r>
            <a:r>
              <a:rPr lang="pt-BR" b="1" dirty="0" err="1"/>
              <a:t>Chopitea</a:t>
            </a:r>
            <a:r>
              <a:rPr lang="pt-BR" b="1" dirty="0"/>
              <a:t> </a:t>
            </a:r>
            <a:r>
              <a:rPr lang="pt-BR" b="1" dirty="0" err="1"/>
              <a:t>Zaconeta</a:t>
            </a:r>
            <a:r>
              <a:rPr lang="pt-BR" b="1" dirty="0"/>
              <a:t> </a:t>
            </a:r>
            <a:endParaRPr lang="pt-BR" dirty="0"/>
          </a:p>
          <a:p>
            <a:pPr lvl="1"/>
            <a:r>
              <a:rPr lang="pt-BR" dirty="0"/>
              <a:t>Chefe de Política Social e Monitoramento e </a:t>
            </a:r>
            <a:r>
              <a:rPr lang="pt-BR" dirty="0" smtClean="0"/>
              <a:t>Avaliação. </a:t>
            </a:r>
            <a:r>
              <a:rPr lang="pt-BR" dirty="0"/>
              <a:t>Unicef - Brasil </a:t>
            </a:r>
          </a:p>
          <a:p>
            <a:r>
              <a:rPr lang="pt-BR" b="1" dirty="0"/>
              <a:t>Santiago </a:t>
            </a:r>
            <a:r>
              <a:rPr lang="pt-BR" b="1" dirty="0" err="1"/>
              <a:t>Falluh</a:t>
            </a:r>
            <a:r>
              <a:rPr lang="pt-BR" b="1" dirty="0"/>
              <a:t> Varella </a:t>
            </a:r>
            <a:endParaRPr lang="pt-BR" dirty="0"/>
          </a:p>
          <a:p>
            <a:pPr lvl="1"/>
            <a:r>
              <a:rPr lang="pt-BR" dirty="0"/>
              <a:t>Especialista em Políticas Sociais – UNICEF - Brasil </a:t>
            </a:r>
          </a:p>
          <a:p>
            <a:r>
              <a:rPr lang="pt-BR" b="1" dirty="0"/>
              <a:t>Denise Cristina Correa Rocha </a:t>
            </a:r>
            <a:endParaRPr lang="pt-BR" dirty="0"/>
          </a:p>
          <a:p>
            <a:pPr lvl="1"/>
            <a:r>
              <a:rPr lang="pt-BR" dirty="0"/>
              <a:t>Consultora Unicef 	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endParaRPr lang="pt-BR" dirty="0" smtClean="0">
              <a:hlinkClick r:id="rId2"/>
            </a:endParaRPr>
          </a:p>
          <a:p>
            <a:endParaRPr lang="pt-BR" dirty="0">
              <a:hlinkClick r:id="rId2"/>
            </a:endParaRPr>
          </a:p>
          <a:p>
            <a:endParaRPr lang="pt-BR" dirty="0" smtClean="0">
              <a:hlinkClick r:id="rId2"/>
            </a:endParaRPr>
          </a:p>
          <a:p>
            <a:endParaRPr lang="pt-BR" dirty="0">
              <a:hlinkClick r:id="rId2"/>
            </a:endParaRPr>
          </a:p>
          <a:p>
            <a:endParaRPr lang="pt-BR" dirty="0" smtClean="0">
              <a:hlinkClick r:id="rId2"/>
            </a:endParaRPr>
          </a:p>
          <a:p>
            <a:endParaRPr lang="pt-BR" dirty="0">
              <a:hlinkClick r:id="rId2"/>
            </a:endParaRPr>
          </a:p>
          <a:p>
            <a:endParaRPr lang="pt-BR" dirty="0" smtClean="0">
              <a:hlinkClick r:id="rId2"/>
            </a:endParaRPr>
          </a:p>
          <a:p>
            <a:endParaRPr lang="pt-BR" dirty="0">
              <a:hlinkClick r:id="rId2"/>
            </a:endParaRPr>
          </a:p>
          <a:p>
            <a:endParaRPr lang="pt-BR" dirty="0" smtClean="0">
              <a:hlinkClick r:id="rId2"/>
            </a:endParaRPr>
          </a:p>
          <a:p>
            <a:r>
              <a:rPr lang="pt-BR" dirty="0" smtClean="0">
                <a:hlinkClick r:id="rId2"/>
              </a:rPr>
              <a:t>https</a:t>
            </a:r>
            <a:r>
              <a:rPr lang="pt-BR" dirty="0">
                <a:hlinkClick r:id="rId2"/>
              </a:rPr>
              <a:t>://</a:t>
            </a:r>
            <a:r>
              <a:rPr lang="pt-BR" dirty="0" smtClean="0">
                <a:hlinkClick r:id="rId2"/>
              </a:rPr>
              <a:t>www.ipea.gov.br/portal/images/stories/PDFs/pubpreliminar/211213_pub_preliminar_nt_disoc_gasto_social_com_criancas_adolescentes.pdf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2893851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Próximos Passos?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Esticar a série de dados.</a:t>
            </a:r>
          </a:p>
          <a:p>
            <a:pPr lvl="2"/>
            <a:r>
              <a:rPr lang="pt-BR" dirty="0"/>
              <a:t>Incluindo anos anteriores</a:t>
            </a:r>
          </a:p>
          <a:p>
            <a:pPr lvl="2"/>
            <a:r>
              <a:rPr lang="pt-BR" dirty="0"/>
              <a:t>Enfrentando com cuidado 2020 e 2021</a:t>
            </a:r>
          </a:p>
          <a:p>
            <a:pPr lvl="2"/>
            <a:endParaRPr lang="pt-BR" dirty="0"/>
          </a:p>
          <a:p>
            <a:r>
              <a:rPr lang="pt-BR" dirty="0"/>
              <a:t>Contagiar parceiros nos Estados e municípios</a:t>
            </a:r>
          </a:p>
          <a:p>
            <a:pPr lvl="2"/>
            <a:r>
              <a:rPr lang="pt-BR" dirty="0"/>
              <a:t>Replicar esse mesmo esforço nos estados e ao menos nas capitais e/ou maiores cidades;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145684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Próximos Passos?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Estimar o “Gasto Social com a Primeira Infância”</a:t>
            </a:r>
          </a:p>
          <a:p>
            <a:pPr lvl="2"/>
            <a:r>
              <a:rPr lang="pt-BR" dirty="0"/>
              <a:t>Revisar a classificação das políticas públicas;</a:t>
            </a:r>
          </a:p>
          <a:p>
            <a:pPr lvl="2"/>
            <a:r>
              <a:rPr lang="pt-BR" dirty="0"/>
              <a:t>Recalcular ponderadores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1360665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Ponderadores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pt-BR" dirty="0"/>
              <a:t>Apenas alguns exemplos:</a:t>
            </a:r>
          </a:p>
          <a:p>
            <a:pPr lvl="3"/>
            <a:endParaRPr lang="pt-BR" dirty="0"/>
          </a:p>
          <a:p>
            <a:r>
              <a:rPr lang="pt-BR" dirty="0"/>
              <a:t>Crianças e adolescentes (até 18 anos) na população geral: 25,19% (2017) e 24,24% (2019)</a:t>
            </a:r>
          </a:p>
          <a:p>
            <a:pPr lvl="1"/>
            <a:r>
              <a:rPr lang="pt-BR" dirty="0"/>
              <a:t>Até 6 anos: 7,63% (2017) e 7,50% (2019)</a:t>
            </a:r>
          </a:p>
          <a:p>
            <a:pPr marL="457200" lvl="1" indent="0">
              <a:buNone/>
            </a:pPr>
            <a:endParaRPr lang="pt-BR" dirty="0"/>
          </a:p>
          <a:p>
            <a:r>
              <a:rPr lang="pt-BR" dirty="0"/>
              <a:t>Crianças e adolescentes (até 18 anos) nas famílias do </a:t>
            </a:r>
            <a:r>
              <a:rPr lang="pt-BR" dirty="0" err="1"/>
              <a:t>CadÚnico</a:t>
            </a:r>
            <a:r>
              <a:rPr lang="pt-BR" dirty="0"/>
              <a:t>: 40,28% (2017) e 36,89% (2019)</a:t>
            </a:r>
          </a:p>
          <a:p>
            <a:pPr lvl="1"/>
            <a:r>
              <a:rPr lang="pt-BR" dirty="0"/>
              <a:t>Até 6 anos: 12,15% (2017) e 11,47% (2019)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297780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Ponderadores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Apenas alguns exemplos:</a:t>
            </a:r>
          </a:p>
          <a:p>
            <a:pPr marL="457200" lvl="1" indent="0">
              <a:buNone/>
            </a:pPr>
            <a:endParaRPr lang="pt-BR" dirty="0"/>
          </a:p>
          <a:p>
            <a:r>
              <a:rPr lang="pt-BR" dirty="0"/>
              <a:t>Valor total do repasse das famílias beneficiárias do Bolsa Família pela presença de crianças e adolescentes (até 18 anos) na família: 86,86% (2017) e 85,29% (2019) </a:t>
            </a:r>
            <a:r>
              <a:rPr lang="pt-BR" dirty="0" err="1"/>
              <a:t>CadÚnico</a:t>
            </a:r>
            <a:endParaRPr lang="pt-BR" dirty="0"/>
          </a:p>
          <a:p>
            <a:pPr lvl="1"/>
            <a:r>
              <a:rPr lang="pt-BR" dirty="0"/>
              <a:t>Até 6 anos: 45,92% (2017) e 45,90% (2019)</a:t>
            </a:r>
          </a:p>
          <a:p>
            <a:pPr lvl="1"/>
            <a:endParaRPr lang="pt-BR" dirty="0"/>
          </a:p>
          <a:p>
            <a:r>
              <a:rPr lang="pt-BR" dirty="0"/>
              <a:t>Crianças e adolescentes (até 18 anos) dentre as pessoas declararam ter sido internadas pelo SUS: 23,36% (PNS 2013)</a:t>
            </a:r>
          </a:p>
          <a:p>
            <a:pPr lvl="1"/>
            <a:r>
              <a:rPr lang="pt-BR" dirty="0"/>
              <a:t>Até 6 anos: 10,83% (PNS 2013)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4750953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C983D43-A91D-4949-A128-579D68298E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Obrigado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7B0B43AF-6BE7-492D-980A-8B60EDCEA7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jose.ribeiro@ipea.gov.br</a:t>
            </a:r>
          </a:p>
        </p:txBody>
      </p:sp>
    </p:spTree>
    <p:extLst>
      <p:ext uri="{BB962C8B-B14F-4D97-AF65-F5344CB8AC3E}">
        <p14:creationId xmlns:p14="http://schemas.microsoft.com/office/powerpoint/2010/main" xmlns="" val="1099646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CA73B6C-C949-4057-A480-2DAAAFCFA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Prioridade Absoluta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4DB069C5-B12B-4227-91A1-FB76E5764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art. 227 da Constituição Federal aborda que:</a:t>
            </a:r>
          </a:p>
          <a:p>
            <a:pPr lvl="2"/>
            <a:r>
              <a:rPr lang="pt-BR" dirty="0"/>
              <a:t>É dever da família, da sociedade e do Estado assegurar à criança, ao adolescente e ao jovem, com absoluta prioridade, o direito à vida, à saúde, à alimentação, à educação, ao lazer, à profissionalização, à cultura, à dignidade, ao respeito, à liberdade e à convivência familiar e comunitária, além de colocá-los a salvo de toda forma de negligência, discriminação, exploração, violência, crueldade e opressão. (Redação dada Pela Emenda Constitucional nº 65, de 2010)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182833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099813"/>
            <a:ext cx="8229600" cy="724943"/>
          </a:xfrm>
        </p:spPr>
        <p:txBody>
          <a:bodyPr>
            <a:normAutofit fontScale="90000"/>
          </a:bodyPr>
          <a:lstStyle/>
          <a:p>
            <a:r>
              <a:rPr lang="pt-BR" dirty="0"/>
              <a:t>Antecedentes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88841"/>
            <a:ext cx="8229600" cy="4525963"/>
          </a:xfrm>
        </p:spPr>
        <p:txBody>
          <a:bodyPr/>
          <a:lstStyle/>
          <a:p>
            <a:r>
              <a:rPr lang="pt-BR" dirty="0"/>
              <a:t>Anos 90: Pacto pela Infância</a:t>
            </a:r>
          </a:p>
          <a:p>
            <a:r>
              <a:rPr lang="pt-BR" dirty="0"/>
              <a:t>Metodologia e relatório produzido pelo IPEA (1995,1996)</a:t>
            </a:r>
          </a:p>
          <a:p>
            <a:r>
              <a:rPr lang="pt-BR" dirty="0"/>
              <a:t>Diversos estudos posteriores ampliando e atualizando a metodologia inicial, no Brasil e na América Latina</a:t>
            </a:r>
          </a:p>
          <a:p>
            <a:r>
              <a:rPr lang="pt-BR" dirty="0"/>
              <a:t>Comentário geral n. 19 (2016)</a:t>
            </a:r>
          </a:p>
          <a:p>
            <a:endParaRPr lang="pt-BR" dirty="0"/>
          </a:p>
        </p:txBody>
      </p:sp>
      <p:pic>
        <p:nvPicPr>
          <p:cNvPr id="6" name="Imagem 2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57151"/>
            <a:ext cx="22860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2" descr="http://intranet.ipea.gov.br/img/topo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66571" y="35767"/>
            <a:ext cx="21145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88902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8711" y="1079699"/>
            <a:ext cx="8229600" cy="1143000"/>
          </a:xfrm>
        </p:spPr>
        <p:txBody>
          <a:bodyPr/>
          <a:lstStyle/>
          <a:p>
            <a:r>
              <a:rPr lang="pt-BR" dirty="0"/>
              <a:t>Categorias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9685" y="213285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Orçamento da Criança (1996)</a:t>
            </a:r>
          </a:p>
          <a:p>
            <a:pPr lvl="1"/>
            <a:r>
              <a:rPr lang="pt-BR" dirty="0"/>
              <a:t>Senso Estrito </a:t>
            </a:r>
          </a:p>
          <a:p>
            <a:pPr lvl="2"/>
            <a:r>
              <a:rPr lang="pt-BR" dirty="0"/>
              <a:t>Exclusivo ou predominantemente direcionado ao grupo materno-infanto-juvenil</a:t>
            </a:r>
          </a:p>
          <a:p>
            <a:pPr lvl="2"/>
            <a:r>
              <a:rPr lang="pt-BR" dirty="0"/>
              <a:t>Acesso universal</a:t>
            </a:r>
          </a:p>
          <a:p>
            <a:pPr lvl="3"/>
            <a:r>
              <a:rPr lang="pt-BR" dirty="0"/>
              <a:t>Fundamentalmente Educação Básica e Alimentação escolar</a:t>
            </a:r>
          </a:p>
          <a:p>
            <a:pPr lvl="1"/>
            <a:r>
              <a:rPr lang="pt-BR" dirty="0"/>
              <a:t>Não-exclusivo</a:t>
            </a:r>
          </a:p>
          <a:p>
            <a:pPr lvl="2"/>
            <a:r>
              <a:rPr lang="pt-BR" dirty="0"/>
              <a:t>Não são específicos para este grupo, mas também o atingem/alcançam/atendem</a:t>
            </a:r>
          </a:p>
          <a:p>
            <a:pPr lvl="2"/>
            <a:r>
              <a:rPr lang="pt-BR" dirty="0"/>
              <a:t>Acesso universal</a:t>
            </a:r>
          </a:p>
          <a:p>
            <a:pPr lvl="3"/>
            <a:r>
              <a:rPr lang="pt-BR" dirty="0"/>
              <a:t>Fundamentalmente Saúde, Saneamento e Assistência</a:t>
            </a:r>
          </a:p>
          <a:p>
            <a:pPr lvl="3"/>
            <a:r>
              <a:rPr lang="pt-BR" dirty="0"/>
              <a:t>Acena com a questão da ponderação destes gastos por indicadores originados dos registros administrativos ou de pesquisas domiciliares, mas não chega a realizar uma tentativa</a:t>
            </a:r>
          </a:p>
          <a:p>
            <a:pPr lvl="3"/>
            <a:endParaRPr lang="pt-BR" dirty="0"/>
          </a:p>
          <a:p>
            <a:pPr lvl="1"/>
            <a:endParaRPr lang="pt-BR" dirty="0"/>
          </a:p>
        </p:txBody>
      </p:sp>
      <p:pic>
        <p:nvPicPr>
          <p:cNvPr id="4" name="Imagem 2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35379"/>
            <a:ext cx="22860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2" descr="http://intranet.ipea.gov.br/img/topo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3782" y="40435"/>
            <a:ext cx="21145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30785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“Child-focused public expenditure measurement - C-PEM”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A metodologia do “C-PEM” foi adotada em outros países, a exemplo da Índia, do México, da Argentina, do Peru, da Colômbia e da Espanha (CUMMINS, 2016, p.3). </a:t>
            </a:r>
            <a:endParaRPr lang="pt-BR" sz="2000" dirty="0" smtClean="0"/>
          </a:p>
          <a:p>
            <a:endParaRPr lang="pt-BR" sz="2000" dirty="0"/>
          </a:p>
          <a:p>
            <a:r>
              <a:rPr lang="pt-BR" sz="2000" dirty="0" smtClean="0"/>
              <a:t>Um </a:t>
            </a:r>
            <a:r>
              <a:rPr lang="pt-BR" sz="2000" dirty="0"/>
              <a:t>estudo que compara nove relatórios de países (Argentina, Colômbia, República Dominicana, El Salvador, </a:t>
            </a:r>
            <a:r>
              <a:rPr lang="pt-BR" sz="2000" dirty="0" err="1"/>
              <a:t>Perú</a:t>
            </a:r>
            <a:r>
              <a:rPr lang="pt-BR" sz="2000" dirty="0"/>
              <a:t>, México, Honduras, País de Gales e </a:t>
            </a:r>
            <a:r>
              <a:rPr lang="pt-BR" sz="2000" dirty="0" err="1"/>
              <a:t>Yemen</a:t>
            </a:r>
            <a:r>
              <a:rPr lang="pt-BR" sz="2000" dirty="0"/>
              <a:t>) mostrou que do total dos recursos investidos em crianças, mais da metade é destinada à educação (56%), seguidos pela saúde (18%) e proteção social (15%). No extremo oposto ficam: nutrição (1,0%), esporte, recreação e cultura (0,2%) e proteção infantil (0,2%), que são áreas que tendem a receber investimentos muito limitados (CUMMINS, 2016, p. 8).</a:t>
            </a:r>
          </a:p>
        </p:txBody>
      </p:sp>
    </p:spTree>
    <p:extLst>
      <p:ext uri="{BB962C8B-B14F-4D97-AF65-F5344CB8AC3E}">
        <p14:creationId xmlns:p14="http://schemas.microsoft.com/office/powerpoint/2010/main" xmlns="" val="3587097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“Child-focused public expenditure measurement - C-PEM”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O escopo das iniciativas de medição de gastos públicos varia significativamente entre os países, no entanto, o que se observa é que as categorias de gastos “diretos” ou “específicos” estão sempre presentes nas diferentes </a:t>
            </a:r>
            <a:r>
              <a:rPr lang="pt-BR" sz="2000" dirty="0" smtClean="0"/>
              <a:t>iniciativas. </a:t>
            </a:r>
          </a:p>
          <a:p>
            <a:r>
              <a:rPr lang="pt-BR" sz="2000" dirty="0" smtClean="0"/>
              <a:t>Algumas </a:t>
            </a:r>
            <a:r>
              <a:rPr lang="pt-BR" sz="2000" dirty="0"/>
              <a:t>metodologias consideram ainda outras denominações, como gastos “indiretos” ou “inespecíficos” para classificar a parte da despesa destinada a famílias ou para outros públicos mais abrangentes que incluem crianças e adolescentes (CUMMINS, 2016, p. 6). </a:t>
            </a:r>
            <a:endParaRPr lang="pt-BR" sz="2000" dirty="0" smtClean="0"/>
          </a:p>
          <a:p>
            <a:r>
              <a:rPr lang="pt-BR" sz="2000" dirty="0" smtClean="0"/>
              <a:t>Outras </a:t>
            </a:r>
            <a:r>
              <a:rPr lang="pt-BR" sz="2000" dirty="0"/>
              <a:t>adicionaram gastos com “despesas ampliadas” e/ou “despesas em bens públicos”, quando beneficiavam grupos populacionais mais amplos nos quais as crianças e adolescentes eram um subgrupo, tais como: habitação, água e </a:t>
            </a:r>
            <a:r>
              <a:rPr lang="pt-BR" sz="2000" dirty="0" smtClean="0"/>
              <a:t>saneamento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4026046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59000"/>
            <a:ext cx="8229600" cy="1143000"/>
          </a:xfrm>
        </p:spPr>
        <p:txBody>
          <a:bodyPr/>
          <a:lstStyle/>
          <a:p>
            <a:r>
              <a:rPr lang="pt-BR" dirty="0"/>
              <a:t>Categorias - Argentina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33901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Gasto Público Social dirigido a </a:t>
            </a:r>
            <a:r>
              <a:rPr lang="pt-BR" dirty="0" err="1"/>
              <a:t>la</a:t>
            </a:r>
            <a:r>
              <a:rPr lang="pt-BR" dirty="0"/>
              <a:t> Nines/</a:t>
            </a:r>
            <a:r>
              <a:rPr lang="pt-BR" dirty="0" err="1"/>
              <a:t>NNyA</a:t>
            </a:r>
            <a:r>
              <a:rPr lang="pt-BR" dirty="0"/>
              <a:t> (2018)</a:t>
            </a:r>
          </a:p>
          <a:p>
            <a:pPr lvl="1"/>
            <a:r>
              <a:rPr lang="pt-BR" dirty="0"/>
              <a:t>Gasto Especifico</a:t>
            </a:r>
          </a:p>
          <a:p>
            <a:pPr lvl="2"/>
            <a:r>
              <a:rPr lang="pt-BR" dirty="0"/>
              <a:t>Especificamente direcionado ao grupo materno-infanto-juvenil</a:t>
            </a:r>
          </a:p>
          <a:p>
            <a:pPr lvl="1"/>
            <a:r>
              <a:rPr lang="pt-BR" dirty="0"/>
              <a:t>Gasto Indireto</a:t>
            </a:r>
          </a:p>
          <a:p>
            <a:pPr lvl="2"/>
            <a:r>
              <a:rPr lang="pt-BR" dirty="0"/>
              <a:t>Programas focalizados dirigidos a outros grupos, quando houver a presença de </a:t>
            </a:r>
            <a:r>
              <a:rPr lang="pt-BR" dirty="0" err="1"/>
              <a:t>NNyA</a:t>
            </a:r>
            <a:r>
              <a:rPr lang="pt-BR" dirty="0"/>
              <a:t> </a:t>
            </a:r>
          </a:p>
          <a:p>
            <a:pPr lvl="1"/>
            <a:r>
              <a:rPr lang="pt-BR" dirty="0"/>
              <a:t>Gasto Ampliado</a:t>
            </a:r>
          </a:p>
          <a:p>
            <a:pPr lvl="2"/>
            <a:r>
              <a:rPr lang="pt-BR" dirty="0"/>
              <a:t>Programas que beneficiam grupos populacionais amplos nos quais </a:t>
            </a:r>
            <a:r>
              <a:rPr lang="pt-BR" dirty="0" err="1"/>
              <a:t>NNyA</a:t>
            </a:r>
            <a:r>
              <a:rPr lang="pt-BR" dirty="0"/>
              <a:t> fazem parte</a:t>
            </a:r>
          </a:p>
          <a:p>
            <a:pPr lvl="1"/>
            <a:r>
              <a:rPr lang="pt-BR" dirty="0"/>
              <a:t>Gasto em Bens Públicos</a:t>
            </a:r>
          </a:p>
          <a:p>
            <a:pPr lvl="2"/>
            <a:r>
              <a:rPr lang="pt-BR" dirty="0"/>
              <a:t>Como atendem simultaneamente a toda a população, também atende aos </a:t>
            </a:r>
            <a:r>
              <a:rPr lang="pt-BR" dirty="0" err="1"/>
              <a:t>NNyA</a:t>
            </a:r>
            <a:endParaRPr lang="pt-BR" dirty="0"/>
          </a:p>
          <a:p>
            <a:pPr lvl="3"/>
            <a:endParaRPr lang="pt-BR" dirty="0"/>
          </a:p>
          <a:p>
            <a:pPr lvl="1"/>
            <a:endParaRPr lang="pt-BR" dirty="0"/>
          </a:p>
        </p:txBody>
      </p:sp>
      <p:pic>
        <p:nvPicPr>
          <p:cNvPr id="4" name="Imagem 2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0465" y="19051"/>
            <a:ext cx="22860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2" descr="http://intranet.ipea.gov.br/img/topo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72250" y="19051"/>
            <a:ext cx="21145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0361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685801"/>
            <a:ext cx="7772400" cy="798984"/>
          </a:xfrm>
        </p:spPr>
        <p:txBody>
          <a:bodyPr/>
          <a:lstStyle/>
          <a:p>
            <a:r>
              <a:rPr lang="pt-BR" dirty="0"/>
              <a:t>E quanto a nós?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519469"/>
            <a:ext cx="8964488" cy="4429811"/>
          </a:xfrm>
        </p:spPr>
        <p:txBody>
          <a:bodyPr>
            <a:normAutofit fontScale="70000" lnSpcReduction="20000"/>
          </a:bodyPr>
          <a:lstStyle/>
          <a:p>
            <a:pPr algn="just"/>
            <a:endParaRPr lang="pt-BR" sz="3100" dirty="0">
              <a:solidFill>
                <a:schemeClr val="tx1"/>
              </a:solidFill>
            </a:endParaRPr>
          </a:p>
          <a:p>
            <a:pPr algn="just"/>
            <a:r>
              <a:rPr lang="pt-BR" sz="3100" dirty="0">
                <a:solidFill>
                  <a:schemeClr val="tx1"/>
                </a:solidFill>
              </a:rPr>
              <a:t>O ponto de partida permanece semelhante ao estudo de 1996 (Piola </a:t>
            </a:r>
            <a:r>
              <a:rPr lang="pt-BR" sz="3100" i="1" dirty="0">
                <a:solidFill>
                  <a:schemeClr val="tx1"/>
                </a:solidFill>
              </a:rPr>
              <a:t>et al</a:t>
            </a:r>
            <a:r>
              <a:rPr lang="pt-BR" sz="3100" dirty="0">
                <a:solidFill>
                  <a:schemeClr val="tx1"/>
                </a:solidFill>
              </a:rPr>
              <a:t>):</a:t>
            </a:r>
          </a:p>
          <a:p>
            <a:pPr algn="just"/>
            <a:endParaRPr lang="pt-BR" sz="3100" dirty="0">
              <a:solidFill>
                <a:schemeClr val="tx1"/>
              </a:solidFill>
            </a:endParaRPr>
          </a:p>
          <a:p>
            <a:pPr lvl="1" algn="just"/>
            <a:r>
              <a:rPr lang="pt-BR" sz="2700" i="1" dirty="0">
                <a:solidFill>
                  <a:schemeClr val="tx1"/>
                </a:solidFill>
              </a:rPr>
              <a:t>“O Orçamento da Criança, tal como proposto neste estudo, nada mais e do que o resultado de verdadeiro exercício de garimpagem no OGU de forma a identificar os programas governamentais, e seus desdobramentos (subprogramas, projetos/subprojetos e atividades/subatividades), destinados a garantir a sobrevivência, o desenvolvimento e a integridade de crianças a adolescentes.”</a:t>
            </a:r>
          </a:p>
          <a:p>
            <a:pPr algn="just"/>
            <a:endParaRPr lang="pt-BR" sz="3100" dirty="0">
              <a:solidFill>
                <a:schemeClr val="tx1"/>
              </a:solidFill>
            </a:endParaRPr>
          </a:p>
          <a:p>
            <a:pPr algn="just"/>
            <a:r>
              <a:rPr lang="pt-BR" sz="3000" dirty="0">
                <a:solidFill>
                  <a:schemeClr val="tx1"/>
                </a:solidFill>
              </a:rPr>
              <a:t>O diálogo para definirmos as fronteiras e áreas cinzas o mais </a:t>
            </a:r>
            <a:r>
              <a:rPr lang="pt-BR" sz="3000" dirty="0" err="1">
                <a:solidFill>
                  <a:schemeClr val="tx1"/>
                </a:solidFill>
              </a:rPr>
              <a:t>consensuado</a:t>
            </a:r>
            <a:r>
              <a:rPr lang="pt-BR" sz="3000" dirty="0">
                <a:solidFill>
                  <a:schemeClr val="tx1"/>
                </a:solidFill>
              </a:rPr>
              <a:t> possível é muito importante.</a:t>
            </a:r>
          </a:p>
          <a:p>
            <a:pPr algn="just"/>
            <a:endParaRPr lang="pt-BR" sz="3000" dirty="0">
              <a:solidFill>
                <a:schemeClr val="tx1"/>
              </a:solidFill>
            </a:endParaRPr>
          </a:p>
          <a:p>
            <a:pPr algn="just"/>
            <a:r>
              <a:rPr lang="pt-BR" sz="3000" dirty="0">
                <a:solidFill>
                  <a:schemeClr val="tx1"/>
                </a:solidFill>
              </a:rPr>
              <a:t>Seguimos os mesmo passos, como pode ser visto no detalhamento abaixo e compilado na Árvore de Decisões.</a:t>
            </a:r>
          </a:p>
          <a:p>
            <a:pPr algn="just"/>
            <a:endParaRPr lang="pt-BR" sz="3000" dirty="0">
              <a:solidFill>
                <a:schemeClr val="tx1"/>
              </a:solidFill>
            </a:endParaRPr>
          </a:p>
          <a:p>
            <a:pPr algn="just"/>
            <a:endParaRPr lang="pt-BR" sz="3000" dirty="0">
              <a:solidFill>
                <a:schemeClr val="tx1"/>
              </a:solidFill>
            </a:endParaRPr>
          </a:p>
          <a:p>
            <a:pPr algn="just"/>
            <a:endParaRPr lang="pt-BR" sz="3000" dirty="0">
              <a:solidFill>
                <a:schemeClr val="tx1"/>
              </a:solidFill>
            </a:endParaRPr>
          </a:p>
          <a:p>
            <a:pPr algn="just"/>
            <a:endParaRPr lang="pt-BR" sz="3000" dirty="0">
              <a:solidFill>
                <a:schemeClr val="tx1"/>
              </a:solidFill>
            </a:endParaRPr>
          </a:p>
          <a:p>
            <a:pPr algn="just"/>
            <a:endParaRPr lang="pt-BR" sz="3100" dirty="0">
              <a:solidFill>
                <a:schemeClr val="tx1"/>
              </a:solidFill>
            </a:endParaRPr>
          </a:p>
          <a:p>
            <a:pPr algn="just"/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4" name="Imagem 2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494" y="38100"/>
            <a:ext cx="22860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2" descr="http://intranet.ipea.gov.br/img/topo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78741" y="0"/>
            <a:ext cx="21145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086075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2700</TotalTime>
  <Words>2041</Words>
  <Application>Microsoft Office PowerPoint</Application>
  <PresentationFormat>Apresentação na tela (4:3)</PresentationFormat>
  <Paragraphs>197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Tema do Office</vt:lpstr>
      <vt:lpstr>Gasto Social da Criança e Adolescente</vt:lpstr>
      <vt:lpstr>Gasto Social com Crianças e Adolescentes (GSC&amp;A) Descrição Metodológica</vt:lpstr>
      <vt:lpstr>Prioridade Absoluta</vt:lpstr>
      <vt:lpstr>Antecedentes</vt:lpstr>
      <vt:lpstr>Categorias</vt:lpstr>
      <vt:lpstr>“Child-focused public expenditure measurement - C-PEM”</vt:lpstr>
      <vt:lpstr>“Child-focused public expenditure measurement - C-PEM”</vt:lpstr>
      <vt:lpstr>Categorias - Argentina</vt:lpstr>
      <vt:lpstr>E quanto a nós?</vt:lpstr>
      <vt:lpstr>Slide 10</vt:lpstr>
      <vt:lpstr>E quanto a nós?</vt:lpstr>
      <vt:lpstr>Slide 12</vt:lpstr>
      <vt:lpstr>Slide 13</vt:lpstr>
      <vt:lpstr>Ponderadores</vt:lpstr>
      <vt:lpstr>Ponderadores</vt:lpstr>
      <vt:lpstr>Ponderadores</vt:lpstr>
      <vt:lpstr>Ponderadores</vt:lpstr>
      <vt:lpstr>Slide 18</vt:lpstr>
      <vt:lpstr>Slide 19</vt:lpstr>
      <vt:lpstr>Próximos Passos?</vt:lpstr>
      <vt:lpstr>Próximos Passos?</vt:lpstr>
      <vt:lpstr>Ponderadores</vt:lpstr>
      <vt:lpstr>Ponderadores</vt:lpstr>
      <vt:lpstr>Obrigado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Jose Aparecido Carlos Ribeiro</dc:creator>
  <cp:lastModifiedBy>adrianechede</cp:lastModifiedBy>
  <cp:revision>55</cp:revision>
  <dcterms:created xsi:type="dcterms:W3CDTF">2019-07-03T18:45:55Z</dcterms:created>
  <dcterms:modified xsi:type="dcterms:W3CDTF">2022-04-26T20:03:59Z</dcterms:modified>
</cp:coreProperties>
</file>