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8" r:id="rId4"/>
    <p:sldId id="264" r:id="rId5"/>
    <p:sldId id="278" r:id="rId6"/>
    <p:sldId id="279" r:id="rId7"/>
    <p:sldId id="277" r:id="rId8"/>
    <p:sldId id="276" r:id="rId9"/>
    <p:sldId id="280" r:id="rId10"/>
    <p:sldId id="281" r:id="rId11"/>
    <p:sldId id="282" r:id="rId12"/>
    <p:sldId id="263" r:id="rId13"/>
  </p:sldIdLst>
  <p:sldSz cx="9144000" cy="5143500" type="screen16x9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86437" autoAdjust="0"/>
  </p:normalViewPr>
  <p:slideViewPr>
    <p:cSldViewPr>
      <p:cViewPr varScale="1">
        <p:scale>
          <a:sx n="134" d="100"/>
          <a:sy n="134" d="100"/>
        </p:scale>
        <p:origin x="-954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04" y="3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08" y="-90"/>
      </p:cViewPr>
      <p:guideLst>
        <p:guide orient="horz" pos="3126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63D7-260E-4B29-94F1-921CB67A3A7D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1E31C-725A-4B45-8BC5-FBB3BCF33B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E31C-725A-4B45-8BC5-FBB3BCF33BCF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E31C-725A-4B45-8BC5-FBB3BCF33BCF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E31C-725A-4B45-8BC5-FBB3BCF33BCF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E31C-725A-4B45-8BC5-FBB3BCF33BCF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E31C-725A-4B45-8BC5-FBB3BCF33BCF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E31C-725A-4B45-8BC5-FBB3BCF33BCF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1E31C-725A-4B45-8BC5-FBB3BCF33BCF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15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 cstate="print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 cstate="print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 advTm="15000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15000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Imagem 69"/>
          <p:cNvPicPr/>
          <p:nvPr/>
        </p:nvPicPr>
        <p:blipFill>
          <a:blip r:embed="rId2" cstate="print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71" name="Imagem 70"/>
          <p:cNvPicPr/>
          <p:nvPr/>
        </p:nvPicPr>
        <p:blipFill>
          <a:blip r:embed="rId2" cstate="print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 advTm="15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 advTm="1500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Tm="15000">
    <p:wipe dir="r"/>
  </p:transition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slow" advTm="15000">
    <p:wipe dir="r"/>
  </p:transition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ilvio.jardim@sejuf.pr.gov.b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hyperlink" Target="mailto:mariaejdf@seju.pr.gov.b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ideo" Target="file:///\\cluster.nas.parana\seju\SEJUF\DEJU\VIDEO%20-%20RATINHO%20_%20FORTIS.mp4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428596" y="1285866"/>
            <a:ext cx="8401484" cy="26986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3200" b="1" spc="-1" dirty="0" smtClean="0">
                <a:solidFill>
                  <a:schemeClr val="accent3"/>
                </a:solidFill>
                <a:uFill>
                  <a:solidFill>
                    <a:srgbClr val="FFFFFF"/>
                  </a:solidFill>
                </a:uFill>
              </a:rPr>
              <a:t>DEPARTAMENTO DE JUSTIÇA</a:t>
            </a: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endParaRPr lang="pt-BR" sz="32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00000"/>
              </a:lnSpc>
            </a:pPr>
            <a:r>
              <a:rPr lang="pt-BR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pt-BR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/>
            </a:r>
            <a:br>
              <a:rPr lang="pt-BR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</a:br>
            <a:endParaRPr lang="pt-BR" sz="3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3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  <a:p>
            <a:pPr algn="ctr">
              <a:lnSpc>
                <a:spcPct val="100000"/>
              </a:lnSpc>
            </a:pPr>
            <a:endParaRPr lang="pt-BR" sz="32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Arial"/>
            </a:endParaRPr>
          </a:p>
        </p:txBody>
      </p:sp>
      <p:pic>
        <p:nvPicPr>
          <p:cNvPr id="73" name="Google Shape;55;p13"/>
          <p:cNvPicPr/>
          <p:nvPr/>
        </p:nvPicPr>
        <p:blipFill>
          <a:blip r:embed="rId4" cstate="print"/>
          <a:stretch/>
        </p:blipFill>
        <p:spPr>
          <a:xfrm>
            <a:off x="3390840" y="143280"/>
            <a:ext cx="2359800" cy="1184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1152104"/>
          </a:xfrm>
        </p:spPr>
        <p:txBody>
          <a:bodyPr/>
          <a:lstStyle/>
          <a:p>
            <a:pPr algn="ctr"/>
            <a:r>
              <a:rPr lang="pt-BR" sz="2800" b="1" dirty="0" smtClean="0">
                <a:solidFill>
                  <a:schemeClr val="accent3"/>
                </a:solidFill>
              </a:rPr>
              <a:t>	</a:t>
            </a:r>
            <a:r>
              <a:rPr lang="pt-BR" sz="1400" b="1" dirty="0" smtClean="0">
                <a:solidFill>
                  <a:schemeClr val="accent3"/>
                </a:solidFill>
              </a:rPr>
              <a:t>COMISSÃO ESTADUAL INTERINSTITUCIONAL PARA ENFRENTAMENTO DAS VIOLÊNCIAS CONTRA CRIANÇA E ADOLESCENTE NO PARANÁ </a:t>
            </a:r>
            <a: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pt-BR" sz="2800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500034" y="1785932"/>
            <a:ext cx="8300678" cy="3143272"/>
          </a:xfrm>
        </p:spPr>
        <p:txBody>
          <a:bodyPr/>
          <a:lstStyle/>
          <a:p>
            <a:pPr algn="just">
              <a:lnSpc>
                <a:spcPct val="150000"/>
              </a:lnSpc>
              <a:buClr>
                <a:schemeClr val="accent3"/>
              </a:buClr>
            </a:pPr>
            <a:r>
              <a:rPr lang="pt-BR" sz="1200" dirty="0" smtClean="0"/>
              <a:t/>
            </a:r>
            <a:br>
              <a:rPr lang="pt-BR" sz="1200" dirty="0" smtClean="0"/>
            </a:br>
            <a:endParaRPr lang="pt-BR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85786" y="928676"/>
            <a:ext cx="7643866" cy="27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900" b="1" dirty="0" smtClean="0">
                <a:solidFill>
                  <a:schemeClr val="accent1"/>
                </a:solidFill>
              </a:rPr>
              <a:t>Protocolo Digital: 18.177.885-7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57158" y="1357304"/>
            <a:ext cx="842968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400" dirty="0" smtClean="0"/>
              <a:t>Versão final da Minuta de Resolução Encaminhada para analise da Assessoria Técnica em 25.10.2021.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400" dirty="0" smtClean="0"/>
              <a:t>Assessoria Técnica opinou pela legalidade e constitucionalidade da pretensão, encontrando-se o protocolo apto a ser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</a:pPr>
            <a:r>
              <a:rPr lang="pt-BR" sz="1400" dirty="0" smtClean="0"/>
              <a:t>direcionado à apreciação do Excelentíssimo Senhor Governados do Estado e remeteu o feito à Secretaria – Executiva do Gabinete do Secretário – SEJUF/GS/SE em 04.11.2021.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400" dirty="0" smtClean="0"/>
              <a:t>Secretaria Executiva do Gabinete do Secretário – SEJUF/GS/SE encaminhou o feito á Casa Civil em 17.11.2021.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428728" y="4220170"/>
            <a:ext cx="6858048" cy="335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chemeClr val="accent3"/>
              </a:buClr>
            </a:pPr>
            <a:r>
              <a:rPr lang="pt-BR" sz="1200" b="1" dirty="0" smtClean="0">
                <a:solidFill>
                  <a:schemeClr val="accent1"/>
                </a:solidFill>
              </a:rPr>
              <a:t>STATUS ATUAL: NA CASA CÍVIL PARA ANALÍSE E POSTERIOR PUBLICAÇÃO.</a:t>
            </a:r>
            <a:endParaRPr lang="pt-PT" sz="2400" dirty="0" smtClean="0">
              <a:solidFill>
                <a:schemeClr val="accent1"/>
              </a:solidFill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4071934" y="3929072"/>
            <a:ext cx="571504" cy="285752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57158" y="2000246"/>
            <a:ext cx="8429684" cy="21431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pPr algn="ctr">
              <a:lnSpc>
                <a:spcPct val="100000"/>
              </a:lnSpc>
            </a:pPr>
            <a:endParaRPr lang="pt-BR" sz="1400" b="1" strike="noStrike" spc="-1" dirty="0" smtClean="0">
              <a:solidFill>
                <a:schemeClr val="bg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400" b="1" strike="noStrike" spc="-1" dirty="0" smtClean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CONTATOS</a:t>
            </a:r>
            <a:r>
              <a:rPr lang="pt-BR" sz="1400" b="1" spc="-1" dirty="0" smtClean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pt-BR" sz="1100" b="1" dirty="0" smtClean="0">
                <a:solidFill>
                  <a:schemeClr val="bg1">
                    <a:lumMod val="50000"/>
                  </a:schemeClr>
                </a:solidFill>
              </a:rPr>
              <a:t>Telefone funcional: 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  <a:t>(41) 3210.2670.</a:t>
            </a:r>
          </a:p>
          <a:p>
            <a:pPr>
              <a:lnSpc>
                <a:spcPct val="150000"/>
              </a:lnSpc>
            </a:pPr>
            <a:r>
              <a:rPr lang="pt-BR" sz="1100" b="1" dirty="0" err="1" smtClean="0">
                <a:solidFill>
                  <a:schemeClr val="bg1">
                    <a:lumMod val="50000"/>
                  </a:schemeClr>
                </a:solidFill>
              </a:rPr>
              <a:t>WhatsApp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  <a:t>: (41) 99174.0068.</a:t>
            </a:r>
            <a:b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BR" sz="1100" b="1" dirty="0" err="1" smtClean="0">
                <a:solidFill>
                  <a:schemeClr val="bg1">
                    <a:lumMod val="50000"/>
                  </a:schemeClr>
                </a:solidFill>
              </a:rPr>
              <a:t>E-mail</a:t>
            </a:r>
            <a:r>
              <a:rPr lang="pt-BR" sz="1100" b="1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silvio.jardim@sejuf.pr.gov.br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t-BR" sz="1100" b="1" dirty="0" err="1" smtClean="0">
                <a:solidFill>
                  <a:schemeClr val="bg1">
                    <a:lumMod val="50000"/>
                  </a:schemeClr>
                </a:solidFill>
              </a:rPr>
              <a:t>E-mail</a:t>
            </a:r>
            <a:r>
              <a:rPr lang="pt-BR" sz="1100" b="1" dirty="0" smtClean="0">
                <a:solidFill>
                  <a:schemeClr val="bg1">
                    <a:lumMod val="50000"/>
                  </a:schemeClr>
                </a:solidFill>
              </a:rPr>
              <a:t> assessoria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  <a:hlinkClick r:id="rId4"/>
              </a:rPr>
              <a:t>mariaejdf@seju.pr.gov.br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b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t-BR" sz="1100" b="1" dirty="0" smtClean="0">
                <a:solidFill>
                  <a:schemeClr val="bg1">
                    <a:lumMod val="50000"/>
                  </a:schemeClr>
                </a:solidFill>
              </a:rPr>
              <a:t>Endereço: 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  <a:t>Rua </a:t>
            </a:r>
            <a:r>
              <a:rPr lang="pt-BR" sz="1100" dirty="0" err="1" smtClean="0">
                <a:solidFill>
                  <a:schemeClr val="bg1">
                    <a:lumMod val="50000"/>
                  </a:schemeClr>
                </a:solidFill>
              </a:rPr>
              <a:t>Jacy</a:t>
            </a:r>
            <a:r>
              <a:rPr lang="pt-BR" sz="1100" dirty="0" smtClean="0">
                <a:solidFill>
                  <a:schemeClr val="bg1">
                    <a:lumMod val="50000"/>
                  </a:schemeClr>
                </a:solidFill>
              </a:rPr>
              <a:t> Loureiro de Campos, S/Nº, 7ª andar, Centro Cívico | Curitiba | 80530140.</a:t>
            </a:r>
            <a:endParaRPr lang="pt-BR" sz="1100" b="1" strike="noStrike" spc="-1" dirty="0" smtClean="0">
              <a:solidFill>
                <a:schemeClr val="bg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7" name="Google Shape;97;p20"/>
          <p:cNvPicPr/>
          <p:nvPr/>
        </p:nvPicPr>
        <p:blipFill>
          <a:blip r:embed="rId5" cstate="print"/>
          <a:stretch/>
        </p:blipFill>
        <p:spPr>
          <a:xfrm>
            <a:off x="2989440" y="57960"/>
            <a:ext cx="3162960" cy="1587240"/>
          </a:xfrm>
          <a:prstGeom prst="rect">
            <a:avLst/>
          </a:prstGeom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1428728" y="1571618"/>
            <a:ext cx="628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OBRIGADO!</a:t>
            </a:r>
            <a:endParaRPr lang="pt-BR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311760" y="444960"/>
            <a:ext cx="8518320" cy="57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15000"/>
              </a:lnSpc>
            </a:pPr>
            <a:r>
              <a:rPr lang="pt-BR" sz="24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ea typeface="Arial"/>
              </a:rPr>
              <a:t>O QUE FAZEMOS?</a:t>
            </a:r>
            <a:endParaRPr lang="pt-BR" spc="-1" dirty="0" smtClean="0">
              <a:solidFill>
                <a:schemeClr val="accent1"/>
              </a:solidFill>
              <a:uFill>
                <a:solidFill>
                  <a:srgbClr val="FFFFFF"/>
                </a:solidFill>
              </a:uFill>
            </a:endParaRPr>
          </a:p>
          <a:p>
            <a:pPr algn="ctr">
              <a:lnSpc>
                <a:spcPct val="115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311760" y="1294920"/>
            <a:ext cx="8518320" cy="327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28596" y="928676"/>
            <a:ext cx="8286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t-BR" sz="1200" dirty="0" smtClean="0"/>
              <a:t>O Departamento de Justiça é responsável pelo </a:t>
            </a:r>
            <a:r>
              <a:rPr lang="pt-BR" sz="1200" b="1" dirty="0" smtClean="0"/>
              <a:t>apoio, interlocução e articulação </a:t>
            </a:r>
            <a:r>
              <a:rPr lang="pt-BR" sz="1200" dirty="0" smtClean="0"/>
              <a:t>com diversos órgão dos poderes constituídos para implementação de políticas de defesa, proteção e garantia de direitos fundamentais e da justiça.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pt-BR" sz="1200" b="1" dirty="0" smtClean="0"/>
          </a:p>
          <a:p>
            <a:pPr algn="just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1200" b="1" dirty="0" smtClean="0"/>
              <a:t> COORDENAR</a:t>
            </a:r>
            <a:r>
              <a:rPr lang="pt-BR" sz="1200" dirty="0" smtClean="0"/>
              <a:t>, </a:t>
            </a:r>
            <a:r>
              <a:rPr lang="pt-BR" sz="1200" b="1" dirty="0" smtClean="0"/>
              <a:t>PLANEJAR</a:t>
            </a:r>
            <a:r>
              <a:rPr lang="pt-BR" sz="1200" dirty="0" smtClean="0"/>
              <a:t>, </a:t>
            </a:r>
            <a:r>
              <a:rPr lang="pt-BR" sz="1200" b="1" dirty="0" smtClean="0"/>
              <a:t>ARTICULAR e IMPLEMENTAR </a:t>
            </a:r>
            <a:r>
              <a:rPr lang="pt-BR" sz="1200" dirty="0" smtClean="0"/>
              <a:t>ações de enfrentamento às violações de direitos, visando à atuação integrada entre órgãos e instituições públicas, bem como a eventual participação da sociedade civil.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1200" dirty="0" smtClean="0"/>
              <a:t> </a:t>
            </a:r>
            <a:r>
              <a:rPr lang="pt-BR" sz="1200" b="1" dirty="0" smtClean="0"/>
              <a:t>REALIZAR</a:t>
            </a:r>
            <a:r>
              <a:rPr lang="pt-BR" sz="1200" dirty="0" smtClean="0"/>
              <a:t> a capacitação e treinamento nas matérias afetas ao Departamento de Justiça.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1200" dirty="0" smtClean="0"/>
              <a:t> </a:t>
            </a:r>
            <a:r>
              <a:rPr lang="pt-BR" sz="1200" b="1" dirty="0" smtClean="0"/>
              <a:t>ORIENTAR</a:t>
            </a:r>
            <a:r>
              <a:rPr lang="pt-BR" sz="1200" dirty="0" smtClean="0"/>
              <a:t> tecnicamente os Escritórios Regionais no cumprimento e execução as ações relativas à área de atuação do Departamento de Justiça.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1200" dirty="0" smtClean="0"/>
              <a:t> </a:t>
            </a:r>
            <a:r>
              <a:rPr lang="pt-BR" sz="1200" b="1" dirty="0" smtClean="0"/>
              <a:t>DESEMPENHAR</a:t>
            </a:r>
            <a:r>
              <a:rPr lang="pt-BR" sz="1200" dirty="0" smtClean="0"/>
              <a:t> outras atividades correlatas às matérias do Departamento de Justiça.</a:t>
            </a:r>
          </a:p>
          <a:p>
            <a:pPr algn="ctr"/>
            <a:r>
              <a:rPr lang="pt-BR" sz="1200" b="1" dirty="0" smtClean="0"/>
              <a:t/>
            </a:r>
            <a:br>
              <a:rPr lang="pt-BR" sz="1200" b="1" dirty="0" smtClean="0"/>
            </a:br>
            <a:r>
              <a:rPr lang="pt-BR" sz="1200" b="1" dirty="0" smtClean="0"/>
              <a:t/>
            </a:r>
            <a:br>
              <a:rPr lang="pt-BR" sz="1200" b="1" dirty="0" smtClean="0"/>
            </a:br>
            <a:endParaRPr lang="pt-BR" sz="1200" b="1" dirty="0" smtClean="0"/>
          </a:p>
          <a:p>
            <a:pPr algn="ctr"/>
            <a:endParaRPr lang="pt-BR" sz="1200" b="1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642910" y="35718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11760" y="444960"/>
            <a:ext cx="8518320" cy="57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15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357158" y="571486"/>
            <a:ext cx="8401484" cy="4071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numCol="1"/>
          <a:lstStyle/>
          <a:p>
            <a:pPr algn="ctr">
              <a:lnSpc>
                <a:spcPct val="100000"/>
              </a:lnSpc>
            </a:pPr>
            <a:r>
              <a:rPr lang="pt-BR" sz="1400" spc="-1" dirty="0" smtClean="0">
                <a:solidFill>
                  <a:srgbClr val="43434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pt-BR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FORÇA-TAREFA INFÂNCIA SEGURA </a:t>
            </a:r>
            <a:r>
              <a:rPr lang="pt-BR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pt-BR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FORTIS</a:t>
            </a:r>
            <a:br>
              <a:rPr lang="pt-BR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1200" b="1" dirty="0" smtClean="0">
                <a:solidFill>
                  <a:schemeClr val="accent1"/>
                </a:solidFill>
              </a:rPr>
              <a:t>O QUE É?  </a:t>
            </a:r>
            <a:r>
              <a:rPr lang="pt-BR" sz="1200" dirty="0" smtClean="0"/>
              <a:t>O </a:t>
            </a:r>
            <a:r>
              <a:rPr lang="pt-BR" sz="1200" b="1" dirty="0" smtClean="0"/>
              <a:t>Pacto Infância Segura</a:t>
            </a:r>
            <a:r>
              <a:rPr lang="pt-BR" sz="1200" dirty="0" smtClean="0"/>
              <a:t>, assinado em 21 de fevereiro de 2019, visa estabelecer no Estado do Paraná a </a:t>
            </a:r>
            <a:r>
              <a:rPr lang="pt-BR" sz="1200" b="1" dirty="0" smtClean="0"/>
              <a:t>integração</a:t>
            </a:r>
            <a:r>
              <a:rPr lang="pt-BR" sz="1200" dirty="0" smtClean="0"/>
              <a:t> das políticas públicas mediante </a:t>
            </a:r>
            <a:r>
              <a:rPr lang="pt-BR" sz="1200" b="1" dirty="0" smtClean="0"/>
              <a:t>ações articuladas</a:t>
            </a:r>
            <a:r>
              <a:rPr lang="pt-BR" sz="1200" dirty="0" smtClean="0"/>
              <a:t>, </a:t>
            </a:r>
            <a:r>
              <a:rPr lang="pt-BR" sz="1200" b="1" dirty="0" smtClean="0"/>
              <a:t>coordenadas</a:t>
            </a:r>
            <a:r>
              <a:rPr lang="pt-BR" sz="1200" dirty="0" smtClean="0"/>
              <a:t> e </a:t>
            </a:r>
            <a:r>
              <a:rPr lang="pt-BR" sz="1200" b="1" dirty="0" smtClean="0"/>
              <a:t>efetivas</a:t>
            </a:r>
            <a:r>
              <a:rPr lang="pt-BR" sz="1200" dirty="0" smtClean="0"/>
              <a:t> para o acolhimento e o atendimento integral às crianças e aos adolescentes vítimas de crimes e violências.</a:t>
            </a:r>
          </a:p>
          <a:p>
            <a:pPr algn="just"/>
            <a:r>
              <a:rPr lang="pt-BR" sz="1200" dirty="0" smtClean="0"/>
              <a:t/>
            </a:r>
            <a:br>
              <a:rPr lang="pt-BR" sz="1200" dirty="0" smtClean="0"/>
            </a:br>
            <a:r>
              <a:rPr lang="pt-BR" sz="1200" b="1" dirty="0" smtClean="0">
                <a:solidFill>
                  <a:schemeClr val="accent1"/>
                </a:solidFill>
              </a:rPr>
              <a:t>SIGNATÁRIO ORIUNDOS DO PACTO: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Secretaria de Estado da Justiça, Família e Trabalho - SEJUF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Secretaria de Estado da Segurança Pública - SESP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Polícia Militar do Paraná - PMPR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Polícia Civil do Paraná - PCIVIL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Polícia Científica do Paraná - PCP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Secretaria de Estado da Educação - SEED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Secretaria de Estado da Saúde -SESA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Ministério Público do Paraná - MPPR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Tribunal de Justiça do Paraná – TJPR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Ordem dos Advogados do Brasil – Seccional Paraná - OAB/PR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Defensoria Pública do Estado do Paraná - DPP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Conselho Estadual dos Direitos da Criança e Adolescente - CEDCA</a:t>
            </a:r>
          </a:p>
          <a:p>
            <a:pPr>
              <a:buClr>
                <a:schemeClr val="accent3"/>
              </a:buClr>
              <a:buFont typeface="Courier New" pitchFamily="49" charset="0"/>
              <a:buChar char="o"/>
            </a:pPr>
            <a:r>
              <a:rPr lang="pt-BR" sz="1200" dirty="0" smtClean="0"/>
              <a:t> Associação de Conselheiros e Ex-Conselheiros Tutelares do Estado do Paraná - ACTEP</a:t>
            </a:r>
          </a:p>
          <a:p>
            <a:pPr algn="just"/>
            <a:endParaRPr lang="pt-BR" sz="1200" dirty="0" smtClean="0"/>
          </a:p>
          <a:p>
            <a:pPr algn="just"/>
            <a:endParaRPr lang="pt-BR" sz="1200" dirty="0" smtClean="0"/>
          </a:p>
          <a:p>
            <a:pPr algn="just"/>
            <a:endParaRPr lang="pt-BR" sz="1200" dirty="0" smtClean="0"/>
          </a:p>
          <a:p>
            <a:pPr algn="just"/>
            <a:endParaRPr lang="pt-BR" sz="1200" dirty="0" smtClean="0"/>
          </a:p>
          <a:p>
            <a:pPr algn="just"/>
            <a:endParaRPr lang="pt-BR" sz="1200" dirty="0" smtClean="0"/>
          </a:p>
        </p:txBody>
      </p:sp>
      <p:pic>
        <p:nvPicPr>
          <p:cNvPr id="5" name="Imagem 4" descr="LOGO_Infancia SEGURA_HORIZONT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285734"/>
            <a:ext cx="1490627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pt-BR" sz="1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FORÇA-TAREFA INFÂNCIA SEGURA </a:t>
            </a:r>
            <a:r>
              <a:rPr lang="pt-BR" sz="14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pt-BR" sz="1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FORTIS</a:t>
            </a:r>
            <a:br>
              <a:rPr lang="pt-BR" sz="1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900" b="1" dirty="0" smtClean="0">
                <a:solidFill>
                  <a:schemeClr val="accent3"/>
                </a:solidFill>
              </a:rPr>
              <a:t> </a:t>
            </a:r>
            <a:r>
              <a:rPr lang="pt-BR" sz="1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AÇÕES INTEGRADAS</a:t>
            </a:r>
            <a:endParaRPr lang="pt-BR" sz="9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428596" y="857238"/>
            <a:ext cx="8229240" cy="3614954"/>
          </a:xfrm>
        </p:spPr>
        <p:txBody>
          <a:bodyPr/>
          <a:lstStyle/>
          <a:p>
            <a:pPr algn="just">
              <a:buClr>
                <a:schemeClr val="accent3"/>
              </a:buClr>
            </a:pPr>
            <a:endParaRPr lang="pt-BR" sz="1050" dirty="0" smtClean="0"/>
          </a:p>
          <a:p>
            <a:pPr algn="just">
              <a:buClr>
                <a:schemeClr val="accent1"/>
              </a:buClr>
              <a:buFont typeface="Wingdings" pitchFamily="2" charset="2"/>
              <a:buChar char="Ø"/>
            </a:pP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1 – Formalização da Força-Tarefa Infância Segura – FORTIS;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2 – Operação Integrada de Proteção às Crianças e Adolescentes: fiscalização e campanha de conscientização;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3 – Seminários Estaduais de Prevenção, Combate e Proteção Integral a Crianças e Adolescentes Vítimas de Crimes e Violências. 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dirty="0" smtClean="0"/>
              <a:t>  </a:t>
            </a:r>
            <a:r>
              <a:rPr lang="pt-BR" sz="1050" b="1" dirty="0" smtClean="0"/>
              <a:t>Ação 4 – Programa “Conversando sobre Violência Contra a Criança e o Adolescente”;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5 – Campanha de Prevenção a Crimes Sexuais Cibernéticos Contra a Criança e o Adolescente;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6 – Regulamentação no Estado do Paraná da Lei 13.431/2017, que trata do Sistema de Garantia de Direitos da Criança e do Adolescente Vítima ou Testemunha de Violência;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7 - Serviço Integrado de Recebimento e Monitoramento de Denúncias;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8 – Dever de Comunicação: Criação e Adoção Obrigatória de Instrumento Unificado de Relato Espontâneo por todas as instituições e profissionais do Sistema de Garantias de Direitos;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9 – Capacitação interdisciplinar continuada de profissionais do Sistema de Garantias de Direitos;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10 – Efetivação da Rede de Proteção no Estado do Paraná de forma integrada com os Municípios;</a:t>
            </a:r>
            <a:endParaRPr lang="pt-BR" sz="1050" dirty="0" smtClean="0"/>
          </a:p>
        </p:txBody>
      </p:sp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FORÇA-TAREFA INFÂNCIA SEGURA </a:t>
            </a:r>
            <a:r>
              <a:rPr lang="pt-BR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pt-BR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FORTIS</a:t>
            </a:r>
            <a:br>
              <a:rPr lang="pt-BR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1050" b="1" dirty="0" smtClean="0">
                <a:solidFill>
                  <a:schemeClr val="accent3"/>
                </a:solidFill>
              </a:rPr>
              <a:t> </a:t>
            </a:r>
            <a:r>
              <a:rPr lang="pt-BR" sz="11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AÇÕES INTEGRADAS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428596" y="1285866"/>
            <a:ext cx="8186406" cy="3257764"/>
          </a:xfrm>
        </p:spPr>
        <p:txBody>
          <a:bodyPr/>
          <a:lstStyle/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11 – Fortalecimento da Polícia Civil e da Polícia Científica para a eficácia repressiva;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12 – Centros Integrados de Atendimento à Criança e ao Adolescente Vítima de Crimes e Violências;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13 – Enfrentamento da Violência Letal Contra a Criança e o Adolescente;</a:t>
            </a:r>
            <a:endParaRPr lang="pt-BR" sz="1050" dirty="0" smtClean="0"/>
          </a:p>
          <a:p>
            <a:pPr algn="just">
              <a:lnSpc>
                <a:spcPct val="17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 Ação 14 – Enfrentamento a Crimes e Violência contra Crianças e Adolescentes com Deficiência.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Ação 15 – Prevenção e Enfrentamento ao Trabalho Infantil.</a:t>
            </a:r>
            <a:endParaRPr lang="pt-BR" sz="1050" dirty="0" smtClean="0"/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 smtClean="0"/>
              <a:t>Ação </a:t>
            </a:r>
            <a:r>
              <a:rPr lang="pt-BR" sz="1050" b="1" dirty="0"/>
              <a:t>16 – Prevenção, Proteção e Cuidados às crianças e aos adolescentes quanto à exposição, experimentação e uso de álcool, tabaco e outras drogas (ATOD)</a:t>
            </a:r>
            <a:endParaRPr lang="pt-BR" sz="1050" dirty="0"/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/>
              <a:t>Ação 17 – Desenvolvimento e Cuidado Integral da Primeira infância.	</a:t>
            </a:r>
            <a:endParaRPr lang="pt-BR" sz="1050" dirty="0"/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/>
              <a:t>Ação 18 - Implantação de Grupo de Estudos e Intervenções para a diminuição da violência viária para com crianças e adolescentes.</a:t>
            </a:r>
            <a:endParaRPr lang="pt-BR" sz="1050" dirty="0"/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/>
              <a:t>Ação 19 – Mapeamento das unidades e levantamento de programas, protocolos, serviços e fluxos existentes da Rede de Atendimento/Proteção do Sistema de Garantia de Direitos da Criança e do Adolescente – SGD, no Paraná.</a:t>
            </a:r>
            <a:r>
              <a:rPr lang="pt-BR" sz="1050" b="1" baseline="30000" dirty="0"/>
              <a:t> </a:t>
            </a:r>
            <a:endParaRPr lang="pt-BR" sz="1050" dirty="0"/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050" b="1" dirty="0"/>
              <a:t>Ação 20 – Pesquisas e Estudos multidisciplinares e </a:t>
            </a:r>
            <a:r>
              <a:rPr lang="pt-BR" sz="1050" b="1" dirty="0" err="1"/>
              <a:t>intersetoriais</a:t>
            </a:r>
            <a:r>
              <a:rPr lang="pt-BR" sz="1050" b="1" dirty="0"/>
              <a:t> do fenômeno das Violências dos Crimes contra Criança e Adolescentes realizados de forma sistemática.</a:t>
            </a:r>
            <a:r>
              <a:rPr lang="pt-BR" sz="1050" b="1" baseline="30000" dirty="0"/>
              <a:t> </a:t>
            </a:r>
            <a:endParaRPr lang="pt-BR" sz="1050" dirty="0"/>
          </a:p>
        </p:txBody>
      </p:sp>
    </p:spTree>
  </p:cSld>
  <p:clrMapOvr>
    <a:masterClrMapping/>
  </p:clrMapOvr>
  <p:transition spd="slow" advTm="15000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142858"/>
            <a:ext cx="8229240" cy="858600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1"/>
                </a:solidFill>
              </a:rPr>
              <a:t>A FORÇA-TAREFA INFÂNCIA SEGURA</a:t>
            </a:r>
            <a:r>
              <a:rPr lang="pt-BR" b="1" dirty="0">
                <a:solidFill>
                  <a:schemeClr val="accent1"/>
                </a:solidFill>
              </a:rPr>
              <a:t> </a:t>
            </a:r>
            <a:r>
              <a:rPr lang="pt-BR" b="1" dirty="0" smtClean="0">
                <a:solidFill>
                  <a:schemeClr val="accent1"/>
                </a:solidFill>
              </a:rPr>
              <a:t>E SEU</a:t>
            </a:r>
            <a:br>
              <a:rPr lang="pt-BR" b="1" dirty="0" smtClean="0">
                <a:solidFill>
                  <a:schemeClr val="accent1"/>
                </a:solidFill>
              </a:rPr>
            </a:br>
            <a:r>
              <a:rPr lang="pt-BR" b="1" dirty="0" smtClean="0">
                <a:solidFill>
                  <a:schemeClr val="accent1"/>
                </a:solidFill>
              </a:rPr>
              <a:t> </a:t>
            </a:r>
            <a:r>
              <a:rPr lang="pt-BR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</a:t>
            </a:r>
            <a:r>
              <a:rPr lang="pt-B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chemeClr val="accent1"/>
                </a:solidFill>
              </a:rPr>
              <a:t>NO GOVERNO DO ESTADO DO PARANÁ. </a:t>
            </a:r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4643452"/>
            <a:ext cx="91440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pt-BR" sz="1000" dirty="0" smtClean="0">
                <a:solidFill>
                  <a:schemeClr val="accent1"/>
                </a:solidFill>
                <a:latin typeface="+mj-lt"/>
              </a:rPr>
              <a:t> </a:t>
            </a:r>
            <a:r>
              <a:rPr lang="pt-BR" sz="1000" dirty="0" smtClean="0">
                <a:solidFill>
                  <a:schemeClr val="accent1"/>
                </a:solidFill>
              </a:rPr>
              <a:t>Seminário do Pacto Nacional pela Primeira Infância – Região Sul - </a:t>
            </a:r>
            <a:r>
              <a:rPr lang="pt-BR" sz="1000" dirty="0" smtClean="0">
                <a:solidFill>
                  <a:schemeClr val="accent1"/>
                </a:solidFill>
                <a:latin typeface="+mj-lt"/>
              </a:rPr>
              <a:t> 20 de agosto de 2021.</a:t>
            </a:r>
            <a:br>
              <a:rPr lang="pt-BR" sz="1000" dirty="0" smtClean="0">
                <a:solidFill>
                  <a:schemeClr val="accent1"/>
                </a:solidFill>
                <a:latin typeface="+mj-lt"/>
              </a:rPr>
            </a:br>
            <a:endParaRPr lang="pt-BR" sz="10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9" name="Seta para baixo 48"/>
          <p:cNvSpPr/>
          <p:nvPr/>
        </p:nvSpPr>
        <p:spPr>
          <a:xfrm>
            <a:off x="4429124" y="4429138"/>
            <a:ext cx="285752" cy="285752"/>
          </a:xfrm>
          <a:prstGeom prst="downArrow">
            <a:avLst/>
          </a:prstGeom>
          <a:solidFill>
            <a:schemeClr val="accent3"/>
          </a:solidFill>
          <a:ln w="95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VIDEO - RATINHO _ FORTIS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24000" y="857250"/>
            <a:ext cx="6096000" cy="3429000"/>
          </a:xfrm>
          <a:prstGeom prst="rect">
            <a:avLst/>
          </a:prstGeom>
        </p:spPr>
      </p:pic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1152104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pt-B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CARAVANA</a:t>
            </a:r>
            <a: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PEQUENO </a:t>
            </a:r>
            <a: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CIDADÃO</a:t>
            </a:r>
            <a:b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pt-BR" sz="2800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500034" y="1643056"/>
            <a:ext cx="8300678" cy="3143272"/>
          </a:xfrm>
        </p:spPr>
        <p:txBody>
          <a:bodyPr/>
          <a:lstStyle/>
          <a:p>
            <a:pPr algn="just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PT" sz="1400" dirty="0" smtClean="0"/>
              <a:t>Projeto em parceria ao Tribunal de Justiça do Estado do Paraná.</a:t>
            </a:r>
          </a:p>
          <a:p>
            <a:pPr algn="just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BR" sz="1400" dirty="0" smtClean="0"/>
              <a:t>Adaptação de micro-ônibus para implementação de salas de atendimentos multifuncionais itinerantes, com a finalidade de oferecer acesso à justiça e projetos sociais aos municípios do Estado do Paraná </a:t>
            </a:r>
          </a:p>
          <a:p>
            <a:pPr algn="just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PT" sz="1400" dirty="0" smtClean="0"/>
              <a:t>O público-alvo</a:t>
            </a:r>
            <a:r>
              <a:rPr lang="pt-BR" sz="1400" dirty="0"/>
              <a:t> </a:t>
            </a:r>
            <a:r>
              <a:rPr lang="pt-BR" sz="1400" dirty="0" smtClean="0"/>
              <a:t>são c</a:t>
            </a:r>
            <a:r>
              <a:rPr lang="pt-PT" sz="1400" dirty="0" smtClean="0"/>
              <a:t>rianças </a:t>
            </a:r>
            <a:r>
              <a:rPr lang="pt-PT" sz="1400" dirty="0"/>
              <a:t>e adolescentes em condições de vulnerabilidade familiar e risco social em municipios do interior do Paraná que carecem de </a:t>
            </a:r>
            <a:r>
              <a:rPr lang="pt-PT" sz="1400" dirty="0" smtClean="0"/>
              <a:t>estrutura.</a:t>
            </a:r>
          </a:p>
          <a:p>
            <a:pPr lvl="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BR" sz="1400" dirty="0" smtClean="0"/>
              <a:t>O primordial objetivo do presente projeto é fortalecer o trabalho </a:t>
            </a:r>
            <a:r>
              <a:rPr lang="pt-BR" sz="1400" dirty="0" err="1" smtClean="0"/>
              <a:t>intersetorial</a:t>
            </a:r>
            <a:r>
              <a:rPr lang="pt-BR" sz="1400" dirty="0" smtClean="0"/>
              <a:t> entre todos os membros que contemplam a Força Tarefa Infância Segura, o Tribunal de Justiça do Estado do Paraná e os 399 municípios. </a:t>
            </a:r>
          </a:p>
          <a:p>
            <a:pPr lvl="0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BR" sz="1400" dirty="0" smtClean="0"/>
              <a:t>A intenção é alcançar famílias que não conseguem ser alcançadas por condições geográficas, sociais, econômicas, culturais e etc.</a:t>
            </a:r>
            <a:endParaRPr lang="pt-PT" sz="1400" dirty="0" smtClean="0"/>
          </a:p>
          <a:p>
            <a:pPr algn="just"/>
            <a:endParaRPr lang="pt-BR" dirty="0"/>
          </a:p>
          <a:p>
            <a:pPr algn="just"/>
            <a:endParaRPr lang="pt-BR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57224" y="642924"/>
            <a:ext cx="7643866" cy="482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900" b="1" dirty="0" smtClean="0">
                <a:solidFill>
                  <a:schemeClr val="accent3"/>
                </a:solidFill>
              </a:rPr>
              <a:t>Protocolo Digital: 17.832.074-2</a:t>
            </a:r>
          </a:p>
          <a:p>
            <a:pPr algn="ctr">
              <a:lnSpc>
                <a:spcPct val="150000"/>
              </a:lnSpc>
            </a:pPr>
            <a:r>
              <a:rPr lang="pt-BR" sz="900" b="1" dirty="0" smtClean="0">
                <a:solidFill>
                  <a:schemeClr val="accent3"/>
                </a:solidFill>
              </a:rPr>
              <a:t>Identificação da Despesa: Deliberação nº 044/2021 - CEDCA/PR fonte 284 no valor R$ 691.236,00.</a:t>
            </a:r>
            <a:endParaRPr lang="pt-BR" sz="900" b="1" dirty="0"/>
          </a:p>
        </p:txBody>
      </p:sp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1152104"/>
          </a:xfrm>
        </p:spPr>
        <p:txBody>
          <a:bodyPr/>
          <a:lstStyle/>
          <a:p>
            <a:pPr algn="ctr">
              <a:lnSpc>
                <a:spcPct val="200000"/>
              </a:lnSpc>
            </a:pPr>
            <a:r>
              <a:rPr lang="pt-B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CARAVANA</a:t>
            </a:r>
            <a: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PEQUENO </a:t>
            </a:r>
            <a: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CIDADÃO</a:t>
            </a:r>
            <a:b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pt-BR" sz="2800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500034" y="1785932"/>
            <a:ext cx="8300678" cy="3143272"/>
          </a:xfrm>
        </p:spPr>
        <p:txBody>
          <a:bodyPr/>
          <a:lstStyle/>
          <a:p>
            <a:pPr algn="just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PT" sz="1250" dirty="0" smtClean="0"/>
              <a:t>Projeto </a:t>
            </a:r>
            <a:r>
              <a:rPr lang="pt-BR" sz="1250" dirty="0" smtClean="0"/>
              <a:t>foi aprovado pela Câmara de Políticas Públicas do CEDCA/PR na reunião da Câmara do dia </a:t>
            </a:r>
            <a:r>
              <a:rPr lang="pt-BR" sz="1250" b="1" dirty="0" smtClean="0"/>
              <a:t>15.07.2021.</a:t>
            </a:r>
          </a:p>
          <a:p>
            <a:pPr algn="just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BR" sz="1250" dirty="0" smtClean="0"/>
              <a:t>Aprovado o Termo de Referência pelo setor administrativo setorial em </a:t>
            </a:r>
            <a:r>
              <a:rPr lang="pt-BR" sz="1250" b="1" dirty="0" smtClean="0"/>
              <a:t>15.10.2021.</a:t>
            </a:r>
          </a:p>
          <a:p>
            <a:pPr algn="just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BR" sz="1250" dirty="0" smtClean="0"/>
              <a:t>Indicação orçamentária através da Informação nº 1253/2021/GOFS do valor disponibilizado de R$ 691.236,00 em </a:t>
            </a:r>
            <a:r>
              <a:rPr lang="pt-BR" sz="1250" b="1" dirty="0" smtClean="0"/>
              <a:t>19.10.2021.</a:t>
            </a:r>
          </a:p>
          <a:p>
            <a:pPr algn="just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BR" sz="1250" dirty="0" smtClean="0"/>
              <a:t>DECLARAÇÃO DE ADEQUAÇÃO DA DESPESA Nº 1253/2021 atestada em </a:t>
            </a:r>
            <a:r>
              <a:rPr lang="pt-BR" sz="1250" b="1" dirty="0" smtClean="0"/>
              <a:t>19.10.2021.</a:t>
            </a:r>
          </a:p>
          <a:p>
            <a:pPr algn="just">
              <a:lnSpc>
                <a:spcPct val="150000"/>
              </a:lnSpc>
              <a:buClr>
                <a:schemeClr val="accent3"/>
              </a:buClr>
              <a:buFont typeface="Wingdings" pitchFamily="2" charset="2"/>
              <a:buChar char="Ø"/>
            </a:pPr>
            <a:r>
              <a:rPr lang="pt-BR" sz="1250" dirty="0" smtClean="0"/>
              <a:t>Protocolo encaminhado ao Departamento de Transporte Oficial – DETO, em conformidade ao Decreto Estadual nº 3.888 de 21/01/2020, Anexo 230824_53131, artigo 19, inciso I da Secretaria de Estado da Administração e Previdência – SEAP em </a:t>
            </a:r>
            <a:r>
              <a:rPr lang="pt-BR" sz="1250" b="1" dirty="0" smtClean="0"/>
              <a:t>27.10.2021</a:t>
            </a:r>
            <a:r>
              <a:rPr lang="pt-BR" sz="1250" dirty="0" smtClean="0"/>
              <a:t>.</a:t>
            </a:r>
          </a:p>
          <a:p>
            <a:pPr algn="just">
              <a:lnSpc>
                <a:spcPct val="150000"/>
              </a:lnSpc>
              <a:buClr>
                <a:schemeClr val="accent3"/>
              </a:buClr>
            </a:pPr>
            <a:r>
              <a:rPr lang="pt-BR" sz="1200" dirty="0" smtClean="0"/>
              <a:t/>
            </a:r>
            <a:br>
              <a:rPr lang="pt-BR" sz="1200" dirty="0" smtClean="0"/>
            </a:br>
            <a:endParaRPr lang="pt-BR" sz="1200" dirty="0" smtClean="0"/>
          </a:p>
          <a:p>
            <a:pPr algn="l">
              <a:lnSpc>
                <a:spcPct val="150000"/>
              </a:lnSpc>
              <a:buClr>
                <a:schemeClr val="accent3"/>
              </a:buClr>
            </a:pPr>
            <a:r>
              <a:rPr lang="pt-BR" sz="1200" b="1" dirty="0" smtClean="0"/>
              <a:t>	</a:t>
            </a:r>
            <a:r>
              <a:rPr lang="pt-BR" sz="1100" b="1" dirty="0" smtClean="0">
                <a:solidFill>
                  <a:schemeClr val="accent3"/>
                </a:solidFill>
                <a:latin typeface="+mn-lt"/>
              </a:rPr>
              <a:t>	STATUS ATUAL DO PROJETO: DEPARTAMENTO DE TRANSPORTE OFICIAL – DETO/SEAP. </a:t>
            </a:r>
            <a:r>
              <a:rPr lang="pt-BR" sz="1400" dirty="0" smtClean="0"/>
              <a:t/>
            </a:r>
            <a:br>
              <a:rPr lang="pt-BR" sz="1400" dirty="0" smtClean="0"/>
            </a:br>
            <a:endParaRPr lang="pt-PT" sz="1400" dirty="0" smtClean="0"/>
          </a:p>
          <a:p>
            <a:pPr algn="just"/>
            <a:endParaRPr lang="pt-BR" dirty="0"/>
          </a:p>
          <a:p>
            <a:pPr algn="just"/>
            <a:endParaRPr lang="pt-BR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57224" y="642924"/>
            <a:ext cx="7643866" cy="482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900" b="1" dirty="0" smtClean="0">
                <a:solidFill>
                  <a:schemeClr val="accent3"/>
                </a:solidFill>
              </a:rPr>
              <a:t>Protocolo Digital: 17.832.074-2</a:t>
            </a:r>
          </a:p>
          <a:p>
            <a:pPr algn="ctr">
              <a:lnSpc>
                <a:spcPct val="150000"/>
              </a:lnSpc>
            </a:pPr>
            <a:r>
              <a:rPr lang="pt-BR" sz="900" b="1" dirty="0" smtClean="0">
                <a:solidFill>
                  <a:schemeClr val="accent3"/>
                </a:solidFill>
              </a:rPr>
              <a:t>Identificação da Despesa: Deliberação nº 044/2021 - CEDCA/PR fonte 284 no valor R$ 691.236,00.</a:t>
            </a:r>
            <a:endParaRPr lang="pt-BR" sz="900" b="1" dirty="0"/>
          </a:p>
        </p:txBody>
      </p:sp>
      <p:sp>
        <p:nvSpPr>
          <p:cNvPr id="5" name="Seta para baixo 4"/>
          <p:cNvSpPr/>
          <p:nvPr/>
        </p:nvSpPr>
        <p:spPr>
          <a:xfrm>
            <a:off x="4572000" y="3857634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1152104"/>
          </a:xfrm>
        </p:spPr>
        <p:txBody>
          <a:bodyPr/>
          <a:lstStyle/>
          <a:p>
            <a:pPr algn="ctr"/>
            <a:r>
              <a:rPr lang="pt-BR" sz="2800" b="1" dirty="0" smtClean="0">
                <a:solidFill>
                  <a:schemeClr val="accent3"/>
                </a:solidFill>
              </a:rPr>
              <a:t>	</a:t>
            </a:r>
            <a:r>
              <a:rPr lang="pt-BR" sz="1400" b="1" dirty="0" smtClean="0">
                <a:solidFill>
                  <a:schemeClr val="accent3"/>
                </a:solidFill>
              </a:rPr>
              <a:t>COMISSÃO ESTADUAL INTERINSTITUCIONAL PARA ENFRENTAMENTO DAS VIOLÊNCIAS CONTRA CRIANÇA E ADOLESCENTE NO PARANÁ </a:t>
            </a:r>
            <a: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t-P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pt-BR" sz="2800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500034" y="1785932"/>
            <a:ext cx="8300678" cy="3143272"/>
          </a:xfrm>
        </p:spPr>
        <p:txBody>
          <a:bodyPr/>
          <a:lstStyle/>
          <a:p>
            <a:pPr algn="just">
              <a:lnSpc>
                <a:spcPct val="150000"/>
              </a:lnSpc>
              <a:buClr>
                <a:schemeClr val="accent3"/>
              </a:buClr>
            </a:pPr>
            <a:r>
              <a:rPr lang="pt-BR" sz="1200" dirty="0" smtClean="0"/>
              <a:t/>
            </a:r>
            <a:br>
              <a:rPr lang="pt-BR" sz="1200" dirty="0" smtClean="0"/>
            </a:br>
            <a:endParaRPr lang="pt-BR" dirty="0"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85786" y="928676"/>
            <a:ext cx="7643866" cy="27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900" b="1" dirty="0" smtClean="0">
                <a:solidFill>
                  <a:schemeClr val="accent1"/>
                </a:solidFill>
              </a:rPr>
              <a:t>Protocolo Digital: 18.177.885-7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57158" y="1357304"/>
            <a:ext cx="84296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400" dirty="0" smtClean="0"/>
              <a:t>Regulamentação da Lei Federal 13.431, de 4 de Abril de 2017, através do Decreto Estadual nº 8.116, de 13 de Julho de 2021, visando estabelecer o Sistema de Garantias de Direitos da Criança e do Adolescente vítima ou testemunha de violência.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400" dirty="0" smtClean="0"/>
              <a:t>Considerando o Pacto Infância Segura, com o principal objetivo de desenvolver ações conjuntas, integradas e articuladas.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400" dirty="0" smtClean="0"/>
              <a:t>O Departamento de Justiça da Secretaria Estado da Justiça, Família e Trabalho será o responsável pela Coordenação da Comissão Estadual aqui constituída. 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pt-BR" sz="1400" dirty="0" smtClean="0"/>
              <a:t>À Comissão Estadual caberá a elaboração do Regimento Interno, o qual disciplinará todas suas atribuições e atividades.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Ø"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 spd="slow" advTm="15000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806</Words>
  <Application>Microsoft Office PowerPoint</Application>
  <PresentationFormat>Apresentação na tela (16:9)</PresentationFormat>
  <Paragraphs>113</Paragraphs>
  <Slides>11</Slides>
  <Notes>7</Notes>
  <HiddenSlides>0</HiddenSlides>
  <MMClips>1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Slide 1</vt:lpstr>
      <vt:lpstr>Slide 2</vt:lpstr>
      <vt:lpstr>Slide 3</vt:lpstr>
      <vt:lpstr>FORÇA-TAREFA INFÂNCIA SEGURA – FORTIS  20 AÇÕES INTEGRADAS</vt:lpstr>
      <vt:lpstr>FORÇA-TAREFA INFÂNCIA SEGURA – FORTIS  20 AÇÕES INTEGRADAS</vt:lpstr>
      <vt:lpstr>A FORÇA-TAREFA INFÂNCIA SEGURA E SEU  DESTAQUE NO GOVERNO DO ESTADO DO PARANÁ. </vt:lpstr>
      <vt:lpstr> CARAVANA DO PEQUENO CIDADÃO </vt:lpstr>
      <vt:lpstr> CARAVANA DO PEQUENO CIDADÃO </vt:lpstr>
      <vt:lpstr> COMISSÃO ESTADUAL INTERINSTITUCIONAL PARA ENFRENTAMENTO DAS VIOLÊNCIAS CONTRA CRIANÇA E ADOLESCENTE NO PARANÁ  </vt:lpstr>
      <vt:lpstr> COMISSÃO ESTADUAL INTERINSTITUCIONAL PARA ENFRENTAMENTO DAS VIOLÊNCIAS CONTRA CRIANÇA E ADOLESCENTE NO PARANÁ 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Felipe Hayashi</dc:creator>
  <cp:lastModifiedBy>mariaejdf</cp:lastModifiedBy>
  <cp:revision>70</cp:revision>
  <dcterms:modified xsi:type="dcterms:W3CDTF">2021-11-17T14:55:42Z</dcterms:modified>
  <dc:language>pt-BR</dc:language>
</cp:coreProperties>
</file>