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image/jpeg" Extension="jpe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669075" cy="9926625"/>
  <p:defaultTextStyle>
    <a:defPPr lvl="0">
      <a:defRPr lang="pt-BR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pos="7038">
          <p15:clr>
            <a:srgbClr val="A4A3A4"/>
          </p15:clr>
        </p15:guide>
        <p15:guide id="2" orient="horz" pos="323">
          <p15:clr>
            <a:srgbClr val="A4A3A4"/>
          </p15:clr>
        </p15:guide>
        <p15:guide id="3" orient="horz" pos="4020">
          <p15:clr>
            <a:srgbClr val="A4A3A4"/>
          </p15:clr>
        </p15:guide>
        <p15:guide id="4" orient="horz" pos="3680">
          <p15:clr>
            <a:srgbClr val="A4A3A4"/>
          </p15:clr>
        </p15:guide>
        <p15:guide id="5" pos="3840">
          <p15:clr>
            <a:srgbClr val="A4A3A4"/>
          </p15:clr>
        </p15:guide>
        <p15:guide id="6" orient="horz" pos="4320">
          <p15:clr>
            <a:srgbClr val="A4A3A4"/>
          </p15:clr>
        </p15:guide>
        <p15:guide id="7" orient="horz">
          <p15:clr>
            <a:srgbClr val="A4A3A4"/>
          </p15:clr>
        </p15:guide>
        <p15:guide id="8">
          <p15:clr>
            <a:srgbClr val="A4A3A4"/>
          </p15:clr>
        </p15:guide>
        <p15:guide id="9" pos="7680">
          <p15:clr>
            <a:srgbClr val="A4A3A4"/>
          </p15:clr>
        </p15:guide>
        <p15:guide id="10" pos="642">
          <p15:clr>
            <a:srgbClr val="A4A3A4"/>
          </p15:clr>
        </p15:guide>
        <p15:guide id="11" orient="horz" pos="3022">
          <p15:clr>
            <a:srgbClr val="A4A3A4"/>
          </p15:clr>
        </p15:guide>
        <p15:guide id="12" orient="horz" pos="2160">
          <p15:clr>
            <a:srgbClr val="A4A3A4"/>
          </p15:clr>
        </p15:guide>
        <p15:guide id="13" pos="5813">
          <p15:clr>
            <a:srgbClr val="A4A3A4"/>
          </p15:clr>
        </p15:guide>
        <p15:guide id="14" pos="6425">
          <p15:clr>
            <a:srgbClr val="A4A3A4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7038"/>
        <p:guide pos="323" orient="horz"/>
        <p:guide pos="4020" orient="horz"/>
        <p:guide pos="3680" orient="horz"/>
        <p:guide pos="3840"/>
        <p:guide pos="4320" orient="horz"/>
        <p:guide orient="horz"/>
        <p:guide/>
        <p:guide pos="7680"/>
        <p:guide pos="642"/>
        <p:guide pos="3022" orient="horz"/>
        <p:guide pos="2160" orient="horz"/>
        <p:guide pos="5813"/>
        <p:guide pos="642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5B4CB5-06F1-AA45-A19D-64C3EB12BBE0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909" y="4777195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7607" y="9428585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4A694-917A-A342-A91B-ECB99F0DF55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5599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6629eb3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9238" y="1247775"/>
            <a:ext cx="5986462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56629eb3be_0_0:notes"/>
          <p:cNvSpPr txBox="1">
            <a:spLocks noGrp="1"/>
          </p:cNvSpPr>
          <p:nvPr>
            <p:ph type="body" idx="1"/>
          </p:nvPr>
        </p:nvSpPr>
        <p:spPr>
          <a:xfrm>
            <a:off x="648538" y="4803312"/>
            <a:ext cx="5188303" cy="3930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48" name="Google Shape;148;g56629eb3be_0_0:notes"/>
          <p:cNvSpPr txBox="1">
            <a:spLocks noGrp="1"/>
          </p:cNvSpPr>
          <p:nvPr>
            <p:ph type="sldNum" idx="12"/>
          </p:nvPr>
        </p:nvSpPr>
        <p:spPr>
          <a:xfrm>
            <a:off x="3673548" y="9480130"/>
            <a:ext cx="2810331" cy="50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4090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6629eb3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9238" y="1247775"/>
            <a:ext cx="5986462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56629eb3be_0_0:notes"/>
          <p:cNvSpPr txBox="1">
            <a:spLocks noGrp="1"/>
          </p:cNvSpPr>
          <p:nvPr>
            <p:ph type="body" idx="1"/>
          </p:nvPr>
        </p:nvSpPr>
        <p:spPr>
          <a:xfrm>
            <a:off x="648538" y="4803312"/>
            <a:ext cx="5188303" cy="3930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48" name="Google Shape;148;g56629eb3be_0_0:notes"/>
          <p:cNvSpPr txBox="1">
            <a:spLocks noGrp="1"/>
          </p:cNvSpPr>
          <p:nvPr>
            <p:ph type="sldNum" idx="12"/>
          </p:nvPr>
        </p:nvSpPr>
        <p:spPr>
          <a:xfrm>
            <a:off x="3673548" y="9480130"/>
            <a:ext cx="2810331" cy="50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59431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6629eb3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9238" y="1247775"/>
            <a:ext cx="5986462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56629eb3be_0_0:notes"/>
          <p:cNvSpPr txBox="1">
            <a:spLocks noGrp="1"/>
          </p:cNvSpPr>
          <p:nvPr>
            <p:ph type="body" idx="1"/>
          </p:nvPr>
        </p:nvSpPr>
        <p:spPr>
          <a:xfrm>
            <a:off x="648538" y="4803312"/>
            <a:ext cx="5188303" cy="3930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48" name="Google Shape;148;g56629eb3be_0_0:notes"/>
          <p:cNvSpPr txBox="1">
            <a:spLocks noGrp="1"/>
          </p:cNvSpPr>
          <p:nvPr>
            <p:ph type="sldNum" idx="12"/>
          </p:nvPr>
        </p:nvSpPr>
        <p:spPr>
          <a:xfrm>
            <a:off x="3673548" y="9480130"/>
            <a:ext cx="2810331" cy="50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6095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6629eb3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9238" y="1247775"/>
            <a:ext cx="5986462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56629eb3be_0_0:notes"/>
          <p:cNvSpPr txBox="1">
            <a:spLocks noGrp="1"/>
          </p:cNvSpPr>
          <p:nvPr>
            <p:ph type="body" idx="1"/>
          </p:nvPr>
        </p:nvSpPr>
        <p:spPr>
          <a:xfrm>
            <a:off x="648538" y="4803312"/>
            <a:ext cx="5188303" cy="3930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48" name="Google Shape;148;g56629eb3be_0_0:notes"/>
          <p:cNvSpPr txBox="1">
            <a:spLocks noGrp="1"/>
          </p:cNvSpPr>
          <p:nvPr>
            <p:ph type="sldNum" idx="12"/>
          </p:nvPr>
        </p:nvSpPr>
        <p:spPr>
          <a:xfrm>
            <a:off x="3673548" y="9480130"/>
            <a:ext cx="2810331" cy="50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8056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6629eb3b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9238" y="1247775"/>
            <a:ext cx="5986462" cy="33686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g56629eb3be_0_0:notes"/>
          <p:cNvSpPr txBox="1">
            <a:spLocks noGrp="1"/>
          </p:cNvSpPr>
          <p:nvPr>
            <p:ph type="body" idx="1"/>
          </p:nvPr>
        </p:nvSpPr>
        <p:spPr>
          <a:xfrm>
            <a:off x="648538" y="4803312"/>
            <a:ext cx="5188303" cy="39301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48" name="Google Shape;148;g56629eb3be_0_0:notes"/>
          <p:cNvSpPr txBox="1">
            <a:spLocks noGrp="1"/>
          </p:cNvSpPr>
          <p:nvPr>
            <p:ph type="sldNum" idx="12"/>
          </p:nvPr>
        </p:nvSpPr>
        <p:spPr>
          <a:xfrm>
            <a:off x="3673548" y="9480130"/>
            <a:ext cx="2810331" cy="500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3350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295FE6A-1F2C-654A-BC2D-8F70726DC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FFAE71B-BE9C-224A-B997-C03D222A1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505A08A-4454-4147-8725-3FECEFBE7A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C6F4D7D5-C9F7-0D46-81AF-516B2DA1F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96D211AC-7E74-6A4C-8B9C-769343DF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00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C98DEC4A-0780-BC4D-B143-4AC477EF9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14CB87EA-6915-7648-8BC6-07810E0EF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FAD8FB27-841A-DC47-906B-9C00D458EB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05CF8702-2575-974A-AFBD-9055C9C1F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6EC7F395-77A4-224A-8A49-400BD6A6D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3465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A344AA08-EA79-1045-A9C3-737369B920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xmlns="" id="{59604476-65D1-414A-8B89-FFA72C2A7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3D2062F0-24BB-D84F-B533-0AC604B8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549C3722-9167-F341-8F5A-0EB3AE516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5C5777F9-CB17-F846-9102-AC4B836E8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281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7B49F4-55AA-3E48-95B3-271CF9D2B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465BE819-B413-DE48-BA1E-A64D3DEC9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51583C7C-56E9-8841-ADB2-1D8AC49095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9E53FF3E-57B6-4B4E-82BC-E815E6B9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AA5AC907-0BA7-D44F-A342-A8309F03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348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93CBF32-E16A-604E-8F06-AEF77A95C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73A450C2-E809-EB48-8D58-F4E6CDEED1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29D86160-E198-9C4E-8EFC-7A554C66BD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766ADCFB-3735-6E4F-903B-A354844F1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xmlns="" id="{BA49ABF8-F511-B04D-9212-0780A96BF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238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8CFE086A-3781-224F-AAE4-10B6C7591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B61BF604-BB10-A241-8133-5B2B9F826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939879BA-0EDE-E040-8978-AE50A8763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63F220F8-978C-9D4A-8858-98DE0275C8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7F878245-0846-6542-9FCD-241983810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01ADB186-EAEF-E141-AA4C-641E6B32F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8674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CE8FA2-00CC-8640-A20B-FE8DF8B90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CC2C6546-9187-0246-9A1F-21979F0A2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B2A8ADA0-C9E6-BF41-8D68-B94F6469D3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xmlns="" id="{C3A039A0-0E97-0F43-A96C-5B6894B585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xmlns="" id="{780B475E-6155-C248-815F-8FB94577F6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xmlns="" id="{01B82D97-B0A3-254F-A80D-784868716C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C6329657-CE32-A043-805C-F705D70D4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xmlns="" id="{29A9495E-A9E1-C14C-8508-FFFD2EB3E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759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F145601-152C-1A43-8E1B-AC2ED3657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499D64E7-977F-5842-972A-B6983EB721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35FEE6B5-0CD4-0C4D-917B-3DD5404CB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xmlns="" id="{77666DC6-AA43-CE43-B038-6F211FC7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404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xmlns="" id="{017E3EBC-4EF8-8141-8941-3BE2AA6146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8E3113C4-159E-864E-B10A-D341D605B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xmlns="" id="{8D7E9AC4-1878-BF4C-A377-C2341BB88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3991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07AE340-6F86-F548-AE53-28365418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D3BD50CB-0A60-E346-9688-B6F620DBF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D8A1982B-149F-BF4A-975C-85A3D1C21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CAF9906E-75BC-B148-8283-41B457D7FB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27371375-3626-E141-BF29-9F324FB6D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AB6F1AFF-E650-BF4B-AC67-FA1EBB3B7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008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9CBD110-AF85-184D-80A4-91DB20131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xmlns="" id="{5EFA75B3-E0FA-BF45-81E4-23F768071B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xmlns="" id="{719A0FFE-A9CA-9A4D-B063-BD13E342B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EA7A48F8-5413-2A48-896E-22C4B41EC8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95766BC-BE2F-EA4D-BCFB-13EDA82FA48B}" type="datetimeFigureOut">
              <a:rPr lang="pt-BR" smtClean="0"/>
              <a:pPr/>
              <a:t>17/11/2021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E1DF56F4-E1CD-D247-975A-0C9774F88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xmlns="" id="{11951A93-D181-784B-BE8C-BFD1C5C2D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F1C993-A24B-2341-A7F5-4ACD2F147BF9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283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3152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3" descr="NovoBrasão(Horizontal-Cor)_600dpi_RGB-01.jpg">
            <a:extLst>
              <a:ext uri="{FF2B5EF4-FFF2-40B4-BE49-F238E27FC236}">
                <a16:creationId xmlns:a16="http://schemas.microsoft.com/office/drawing/2014/main" xmlns="" id="{2EB43044-DB15-AD44-8494-B2C713B2A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679" y="5191539"/>
            <a:ext cx="2887208" cy="1507148"/>
          </a:xfrm>
          <a:prstGeom prst="rect">
            <a:avLst/>
          </a:prstGeom>
        </p:spPr>
      </p:pic>
      <p:pic>
        <p:nvPicPr>
          <p:cNvPr id="150" name="Google Shape;15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" y="6571687"/>
            <a:ext cx="12192009" cy="12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53;p24">
            <a:extLst>
              <a:ext uri="{FF2B5EF4-FFF2-40B4-BE49-F238E27FC236}">
                <a16:creationId xmlns:a16="http://schemas.microsoft.com/office/drawing/2014/main" xmlns="" id="{DEA39EBF-9824-5043-9860-CC37634E6DFD}"/>
              </a:ext>
            </a:extLst>
          </p:cNvPr>
          <p:cNvSpPr txBox="1"/>
          <p:nvPr/>
        </p:nvSpPr>
        <p:spPr>
          <a:xfrm>
            <a:off x="1215483" y="2276658"/>
            <a:ext cx="7738945" cy="3445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4CBF69A0-2B10-4334-A51E-47B0E4707A0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/>
          <a:stretch/>
        </p:blipFill>
        <p:spPr>
          <a:xfrm>
            <a:off x="1219200" y="685800"/>
            <a:ext cx="9078897" cy="510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41779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3" descr="NovoBrasão(Horizontal-Cor)_600dpi_RGB-01.jpg">
            <a:extLst>
              <a:ext uri="{FF2B5EF4-FFF2-40B4-BE49-F238E27FC236}">
                <a16:creationId xmlns:a16="http://schemas.microsoft.com/office/drawing/2014/main" xmlns="" id="{2EB43044-DB15-AD44-8494-B2C713B2A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679" y="5191539"/>
            <a:ext cx="2887208" cy="1507148"/>
          </a:xfrm>
          <a:prstGeom prst="rect">
            <a:avLst/>
          </a:prstGeom>
        </p:spPr>
      </p:pic>
      <p:pic>
        <p:nvPicPr>
          <p:cNvPr id="150" name="Google Shape;15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" y="6571687"/>
            <a:ext cx="12192009" cy="12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53;p24">
            <a:extLst>
              <a:ext uri="{FF2B5EF4-FFF2-40B4-BE49-F238E27FC236}">
                <a16:creationId xmlns:a16="http://schemas.microsoft.com/office/drawing/2014/main" xmlns="" id="{DEA39EBF-9824-5043-9860-CC37634E6DFD}"/>
              </a:ext>
            </a:extLst>
          </p:cNvPr>
          <p:cNvSpPr txBox="1"/>
          <p:nvPr/>
        </p:nvSpPr>
        <p:spPr>
          <a:xfrm>
            <a:off x="1215483" y="2276658"/>
            <a:ext cx="7738945" cy="3445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BBCB3631-AAB6-4C37-9BAF-7127AA69165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96" t="19938" r="987" b="8052"/>
          <a:stretch/>
        </p:blipFill>
        <p:spPr>
          <a:xfrm>
            <a:off x="1091953" y="1382241"/>
            <a:ext cx="9884564" cy="4055924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xmlns="" id="{5F9B62AB-44E4-4B05-A4B9-8FF7FE087305}"/>
              </a:ext>
            </a:extLst>
          </p:cNvPr>
          <p:cNvSpPr txBox="1"/>
          <p:nvPr/>
        </p:nvSpPr>
        <p:spPr>
          <a:xfrm>
            <a:off x="3077411" y="215315"/>
            <a:ext cx="58770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SECRETARIA DA EDUCAÇÃO E DO ESPORTE</a:t>
            </a:r>
          </a:p>
        </p:txBody>
      </p:sp>
    </p:spTree>
    <p:extLst>
      <p:ext uri="{BB962C8B-B14F-4D97-AF65-F5344CB8AC3E}">
        <p14:creationId xmlns:p14="http://schemas.microsoft.com/office/powerpoint/2010/main" val="205788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3" descr="NovoBrasão(Horizontal-Cor)_600dpi_RGB-01.jpg">
            <a:extLst>
              <a:ext uri="{FF2B5EF4-FFF2-40B4-BE49-F238E27FC236}">
                <a16:creationId xmlns:a16="http://schemas.microsoft.com/office/drawing/2014/main" xmlns="" id="{2EB43044-DB15-AD44-8494-B2C713B2A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679" y="5191539"/>
            <a:ext cx="2887208" cy="1507148"/>
          </a:xfrm>
          <a:prstGeom prst="rect">
            <a:avLst/>
          </a:prstGeom>
        </p:spPr>
      </p:pic>
      <p:pic>
        <p:nvPicPr>
          <p:cNvPr id="150" name="Google Shape;15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" y="6571687"/>
            <a:ext cx="12192009" cy="12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53;p24">
            <a:extLst>
              <a:ext uri="{FF2B5EF4-FFF2-40B4-BE49-F238E27FC236}">
                <a16:creationId xmlns:a16="http://schemas.microsoft.com/office/drawing/2014/main" xmlns="" id="{DEA39EBF-9824-5043-9860-CC37634E6DFD}"/>
              </a:ext>
            </a:extLst>
          </p:cNvPr>
          <p:cNvSpPr txBox="1"/>
          <p:nvPr/>
        </p:nvSpPr>
        <p:spPr>
          <a:xfrm>
            <a:off x="1215483" y="2276658"/>
            <a:ext cx="7738945" cy="3445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73C13329-2889-40BA-A4D9-22698108B7D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52" t="22547" r="37170" b="5057"/>
          <a:stretch/>
        </p:blipFill>
        <p:spPr>
          <a:xfrm>
            <a:off x="1798294" y="1226765"/>
            <a:ext cx="7156134" cy="4724847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38B9B8F2-6628-479C-8F1D-9D5E8CA93F07}"/>
              </a:ext>
            </a:extLst>
          </p:cNvPr>
          <p:cNvSpPr txBox="1"/>
          <p:nvPr/>
        </p:nvSpPr>
        <p:spPr>
          <a:xfrm>
            <a:off x="2998433" y="206580"/>
            <a:ext cx="6094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SECRETARIA DA EDUCAÇÃO E DO ESPORTE</a:t>
            </a:r>
          </a:p>
        </p:txBody>
      </p:sp>
    </p:spTree>
    <p:extLst>
      <p:ext uri="{BB962C8B-B14F-4D97-AF65-F5344CB8AC3E}">
        <p14:creationId xmlns:p14="http://schemas.microsoft.com/office/powerpoint/2010/main" val="121312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3" descr="NovoBrasão(Horizontal-Cor)_600dpi_RGB-01.jpg">
            <a:extLst>
              <a:ext uri="{FF2B5EF4-FFF2-40B4-BE49-F238E27FC236}">
                <a16:creationId xmlns:a16="http://schemas.microsoft.com/office/drawing/2014/main" xmlns="" id="{2EB43044-DB15-AD44-8494-B2C713B2A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679" y="5191539"/>
            <a:ext cx="2887208" cy="1507148"/>
          </a:xfrm>
          <a:prstGeom prst="rect">
            <a:avLst/>
          </a:prstGeom>
        </p:spPr>
      </p:pic>
      <p:pic>
        <p:nvPicPr>
          <p:cNvPr id="150" name="Google Shape;15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" y="6571687"/>
            <a:ext cx="12192009" cy="12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53;p24">
            <a:extLst>
              <a:ext uri="{FF2B5EF4-FFF2-40B4-BE49-F238E27FC236}">
                <a16:creationId xmlns:a16="http://schemas.microsoft.com/office/drawing/2014/main" xmlns="" id="{DEA39EBF-9824-5043-9860-CC37634E6DFD}"/>
              </a:ext>
            </a:extLst>
          </p:cNvPr>
          <p:cNvSpPr txBox="1"/>
          <p:nvPr/>
        </p:nvSpPr>
        <p:spPr>
          <a:xfrm>
            <a:off x="1215483" y="2276658"/>
            <a:ext cx="7738945" cy="34457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2E528877-35F1-4CD7-AEFB-C5CAE3517D3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244" t="19215" r="-38" b="5380"/>
          <a:stretch/>
        </p:blipFill>
        <p:spPr>
          <a:xfrm>
            <a:off x="1420427" y="1427356"/>
            <a:ext cx="9635988" cy="4136995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xmlns="" id="{C0AFA3E5-9BE2-45BE-94AD-E58177450170}"/>
              </a:ext>
            </a:extLst>
          </p:cNvPr>
          <p:cNvSpPr txBox="1"/>
          <p:nvPr/>
        </p:nvSpPr>
        <p:spPr>
          <a:xfrm>
            <a:off x="2859908" y="633373"/>
            <a:ext cx="60945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SECRETARIA DA EDUCAÇÃO E DO ESPORTE</a:t>
            </a:r>
          </a:p>
        </p:txBody>
      </p:sp>
    </p:spTree>
    <p:extLst>
      <p:ext uri="{BB962C8B-B14F-4D97-AF65-F5344CB8AC3E}">
        <p14:creationId xmlns:p14="http://schemas.microsoft.com/office/powerpoint/2010/main" val="378801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3" descr="NovoBrasão(Horizontal-Cor)_600dpi_RGB-01.jpg">
            <a:extLst>
              <a:ext uri="{FF2B5EF4-FFF2-40B4-BE49-F238E27FC236}">
                <a16:creationId xmlns:a16="http://schemas.microsoft.com/office/drawing/2014/main" xmlns="" id="{2EB43044-DB15-AD44-8494-B2C713B2A1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6679" y="5191539"/>
            <a:ext cx="2887208" cy="1507148"/>
          </a:xfrm>
          <a:prstGeom prst="rect">
            <a:avLst/>
          </a:prstGeom>
        </p:spPr>
      </p:pic>
      <p:pic>
        <p:nvPicPr>
          <p:cNvPr id="150" name="Google Shape;150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" y="6571687"/>
            <a:ext cx="12192009" cy="127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53;p24">
            <a:extLst>
              <a:ext uri="{FF2B5EF4-FFF2-40B4-BE49-F238E27FC236}">
                <a16:creationId xmlns:a16="http://schemas.microsoft.com/office/drawing/2014/main" xmlns="" id="{DEA39EBF-9824-5043-9860-CC37634E6DFD}"/>
              </a:ext>
            </a:extLst>
          </p:cNvPr>
          <p:cNvSpPr txBox="1"/>
          <p:nvPr/>
        </p:nvSpPr>
        <p:spPr>
          <a:xfrm>
            <a:off x="727969" y="1020932"/>
            <a:ext cx="8420587" cy="4856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CURSO PARA FACILITADORES DE CÍRCULOS DE CONSTRUÇÃO DE PAZ 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Recurso R$ 1.200.000,00/  Na Seed para indicação orçamentária</a:t>
            </a:r>
          </a:p>
          <a:p>
            <a:pPr lvl="0"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</a:rPr>
              <a:t>Deliberação 097/2019</a:t>
            </a:r>
            <a:endParaRPr lang="pt-BR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pt-BR" sz="18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PREVENÇÃO AO USO DE ÁLCOOL E OUTRAS DROGAS </a:t>
            </a:r>
          </a:p>
          <a:p>
            <a:pPr lvl="0" algn="just">
              <a:lnSpc>
                <a:spcPct val="150000"/>
              </a:lnSpc>
            </a:pP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Recurso R$ 2.410.160,00 / Na Seed- aguardar início do ano fiscal de 2022</a:t>
            </a:r>
          </a:p>
          <a:p>
            <a:pPr lvl="0"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</a:rPr>
              <a:t>Deliberação 096/2019</a:t>
            </a:r>
          </a:p>
          <a:p>
            <a:pPr lvl="0" algn="just">
              <a:lnSpc>
                <a:spcPct val="150000"/>
              </a:lnSpc>
            </a:pPr>
            <a:r>
              <a:rPr lang="pt-BR" b="1" dirty="0">
                <a:latin typeface="Arial" panose="020B0604020202020204" pitchFamily="34" charset="0"/>
                <a:ea typeface="Calibri" panose="020F0502020204030204" pitchFamily="34" charset="0"/>
              </a:rPr>
              <a:t>IDENTIFICAR AS CAUSAS PARA COMBATER O ABANDONO ESCOLAR</a:t>
            </a:r>
          </a:p>
          <a:p>
            <a:pPr lvl="0"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</a:rPr>
              <a:t>Recurso R$ 1.300.000,00 </a:t>
            </a:r>
          </a:p>
          <a:p>
            <a:pPr lvl="0" algn="just">
              <a:lnSpc>
                <a:spcPct val="150000"/>
              </a:lnSpc>
            </a:pPr>
            <a:r>
              <a:rPr lang="pt-BR" dirty="0">
                <a:latin typeface="Arial" panose="020B0604020202020204" pitchFamily="34" charset="0"/>
                <a:ea typeface="Calibri" panose="020F0502020204030204" pitchFamily="34" charset="0"/>
              </a:rPr>
              <a:t>Deliberação 020/2021</a:t>
            </a:r>
          </a:p>
          <a:p>
            <a:pPr lvl="0" algn="just">
              <a:lnSpc>
                <a:spcPct val="150000"/>
              </a:lnSpc>
            </a:pP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Elaborado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 edital de chamamento dos </a:t>
            </a:r>
            <a:r>
              <a:rPr lang="pt-BR" sz="1800" dirty="0" smtClean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pedagogos, protocolo foi  </a:t>
            </a:r>
            <a:r>
              <a:rPr lang="pt-BR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encaminhado para apreciação do RH e na sequência PGE.</a:t>
            </a:r>
          </a:p>
          <a:p>
            <a:pPr lvl="0" algn="just">
              <a:lnSpc>
                <a:spcPct val="150000"/>
              </a:lnSpc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  <a:sym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xmlns="" id="{75FA057F-191A-461F-9BF9-4EF37D2B8B48}"/>
              </a:ext>
            </a:extLst>
          </p:cNvPr>
          <p:cNvSpPr txBox="1"/>
          <p:nvPr/>
        </p:nvSpPr>
        <p:spPr>
          <a:xfrm>
            <a:off x="3132159" y="328166"/>
            <a:ext cx="609452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SECRETARIA DA EDUCAÇÃO E DO ESPORTE</a:t>
            </a:r>
          </a:p>
        </p:txBody>
      </p:sp>
    </p:spTree>
    <p:extLst>
      <p:ext uri="{BB962C8B-B14F-4D97-AF65-F5344CB8AC3E}">
        <p14:creationId xmlns:p14="http://schemas.microsoft.com/office/powerpoint/2010/main" val="129331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