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6" r:id="rId3"/>
    <p:sldId id="296" r:id="rId4"/>
    <p:sldId id="292" r:id="rId5"/>
    <p:sldId id="304" r:id="rId6"/>
    <p:sldId id="305" r:id="rId7"/>
    <p:sldId id="308" r:id="rId8"/>
    <p:sldId id="309" r:id="rId9"/>
    <p:sldId id="310" r:id="rId10"/>
    <p:sldId id="311" r:id="rId1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0"/>
    <a:srgbClr val="009B54"/>
    <a:srgbClr val="4558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4" autoAdjust="0"/>
    <p:restoredTop sz="94697"/>
  </p:normalViewPr>
  <p:slideViewPr>
    <p:cSldViewPr snapToGrid="0" snapToObjects="1">
      <p:cViewPr varScale="1">
        <p:scale>
          <a:sx n="106" d="100"/>
          <a:sy n="106" d="100"/>
        </p:scale>
        <p:origin x="-420" y="-96"/>
      </p:cViewPr>
      <p:guideLst>
        <p:guide orient="horz" pos="323"/>
        <p:guide orient="horz" pos="4020"/>
        <p:guide orient="horz" pos="3680"/>
        <p:guide orient="horz" pos="4320"/>
        <p:guide orient="horz"/>
        <p:guide orient="horz" pos="3022"/>
        <p:guide orient="horz" pos="2160"/>
        <p:guide pos="7038"/>
        <p:guide pos="3840"/>
        <p:guide/>
        <p:guide pos="7680"/>
        <p:guide pos="642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ADC62-CA73-4A19-BC56-05B8947DF5D7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135C-1C3F-421A-8500-D865C23802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049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2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928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535240" y="1376976"/>
            <a:ext cx="5739113" cy="30664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A0FB0AD-5931-CA48-8327-06933F2B3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131FE18-1A4D-2141-B7BF-27F261484688}"/>
              </a:ext>
            </a:extLst>
          </p:cNvPr>
          <p:cNvSpPr txBox="1"/>
          <p:nvPr/>
        </p:nvSpPr>
        <p:spPr>
          <a:xfrm>
            <a:off x="5890204" y="2321859"/>
            <a:ext cx="5703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charset="0"/>
                <a:ea typeface="Arial" charset="0"/>
                <a:cs typeface="Arial" charset="0"/>
              </a:rPr>
              <a:t>Departamento de Políticas para a Pessoa com Deficiência</a:t>
            </a:r>
          </a:p>
          <a:p>
            <a:pPr algn="ctr"/>
            <a:endParaRPr lang="pt-BR" sz="12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854" y="5770857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204" y="5770857"/>
            <a:ext cx="1861209" cy="504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345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063" y="5770857"/>
            <a:ext cx="1861209" cy="504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588" y="5770857"/>
            <a:ext cx="1861209" cy="504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938" y="5770857"/>
            <a:ext cx="1861209" cy="504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079" y="5770857"/>
            <a:ext cx="1861209" cy="504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797" y="5770857"/>
            <a:ext cx="1861209" cy="504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599" y="5770857"/>
            <a:ext cx="1861209" cy="504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740" y="5770857"/>
            <a:ext cx="1861209" cy="504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3949" y="5770857"/>
            <a:ext cx="1861209" cy="504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588" y="5770857"/>
            <a:ext cx="1861209" cy="5040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938" y="5770857"/>
            <a:ext cx="1861209" cy="504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079" y="5770857"/>
            <a:ext cx="1861209" cy="504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729" y="5770857"/>
            <a:ext cx="1861209" cy="504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2288" y="5770857"/>
            <a:ext cx="186120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72353" y="385483"/>
            <a:ext cx="10954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5249" y="2251755"/>
            <a:ext cx="9937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charset="0"/>
                <a:ea typeface="Arial" charset="0"/>
                <a:cs typeface="Arial" charset="0"/>
              </a:rPr>
              <a:t>Departamento de Políticas para a Pessoa com Deficiência</a:t>
            </a:r>
          </a:p>
          <a:p>
            <a:pPr algn="ctr"/>
            <a:endParaRPr lang="pt-BR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BR" sz="2400" b="1" u="sng" dirty="0" err="1" smtClean="0">
                <a:latin typeface="Arial" charset="0"/>
                <a:ea typeface="Arial" charset="0"/>
                <a:cs typeface="Arial" charset="0"/>
              </a:rPr>
              <a:t>cpcd@sejuf.pr.gov.br</a:t>
            </a:r>
            <a:endParaRPr lang="pt-BR" sz="2400" b="1" u="sng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pt-BR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pt-BR" sz="2400" dirty="0">
                <a:latin typeface="Arial" charset="0"/>
                <a:ea typeface="Arial" charset="0"/>
                <a:cs typeface="Arial" charset="0"/>
              </a:rPr>
              <a:t>Telefones para contato: 41 3210 2613</a:t>
            </a:r>
          </a:p>
          <a:p>
            <a:pPr algn="ctr"/>
            <a:r>
              <a:rPr lang="pt-BR" sz="2400" dirty="0">
                <a:latin typeface="Arial" charset="0"/>
                <a:ea typeface="Arial" charset="0"/>
                <a:cs typeface="Arial" charset="0"/>
              </a:rPr>
              <a:t>                                       41 3210 2429</a:t>
            </a:r>
          </a:p>
        </p:txBody>
      </p:sp>
    </p:spTree>
    <p:extLst>
      <p:ext uri="{BB962C8B-B14F-4D97-AF65-F5344CB8AC3E}">
        <p14:creationId xmlns:p14="http://schemas.microsoft.com/office/powerpoint/2010/main" xmlns="" val="7041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37" t="12993" b="18938"/>
          <a:stretch/>
        </p:blipFill>
        <p:spPr>
          <a:xfrm>
            <a:off x="7798378" y="1076812"/>
            <a:ext cx="4030654" cy="2153625"/>
          </a:xfrm>
          <a:prstGeom prst="rect">
            <a:avLst/>
          </a:prstGeom>
        </p:spPr>
      </p:pic>
      <p:sp>
        <p:nvSpPr>
          <p:cNvPr id="6" name="Forma Livre 5">
            <a:extLst>
              <a:ext uri="{FF2B5EF4-FFF2-40B4-BE49-F238E27FC236}">
                <a16:creationId xmlns:a16="http://schemas.microsoft.com/office/drawing/2014/main" xmlns="" id="{0DF0CA74-0E08-B841-8576-1E234D90712A}"/>
              </a:ext>
            </a:extLst>
          </p:cNvPr>
          <p:cNvSpPr/>
          <p:nvPr/>
        </p:nvSpPr>
        <p:spPr>
          <a:xfrm>
            <a:off x="0" y="0"/>
            <a:ext cx="8211671" cy="6858000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87035" y="3451412"/>
            <a:ext cx="5741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O Departamento de Políticas para a Pessoa com Deficiência é o órgão gestor da política estadual da pessoa com deficiência, tem por objetivo a formulação de estratégias e execução da política voltada à inclusão e a garantia de direitos da pessoa com deficiência. </a:t>
            </a:r>
          </a:p>
        </p:txBody>
      </p:sp>
      <p:sp>
        <p:nvSpPr>
          <p:cNvPr id="8194" name="AutoShape 2" descr="CCJ aprova adoção de novo ícone para sinalizar acessibilidade - Notícias -  Portal da Câmara dos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0541" y="116633"/>
            <a:ext cx="3506088" cy="233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8" y="4023574"/>
            <a:ext cx="2074658" cy="127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ço Reservado para Conteúdo 10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696" y="2620837"/>
            <a:ext cx="217842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360" y="2620836"/>
            <a:ext cx="2412883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373216"/>
            <a:ext cx="1233955" cy="1340768"/>
          </a:xfrm>
          <a:prstGeom prst="rect">
            <a:avLst/>
          </a:prstGeom>
          <a:noFill/>
        </p:spPr>
      </p:pic>
      <p:pic>
        <p:nvPicPr>
          <p:cNvPr id="16" name="Imagem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360" y="4023574"/>
            <a:ext cx="2279350" cy="127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2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813267B-6188-5A49-823A-3F9BA3B31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80A061A-C01A-CE45-BA7C-D859444CEC3C}"/>
              </a:ext>
            </a:extLst>
          </p:cNvPr>
          <p:cNvSpPr txBox="1"/>
          <p:nvPr/>
        </p:nvSpPr>
        <p:spPr>
          <a:xfrm>
            <a:off x="654423" y="224117"/>
            <a:ext cx="10605247" cy="5002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04788" indent="-200025" algn="ctr">
              <a:buSzPct val="6100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r>
              <a:rPr lang="pt-BR" sz="1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</a:t>
            </a:r>
          </a:p>
          <a:p>
            <a:pPr marL="204788" indent="-200025" algn="ctr">
              <a:buSzPct val="6100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r>
              <a:rPr lang="pt-BR" sz="2400" b="1" dirty="0" smtClean="0">
                <a:latin typeface="Arial" charset="0"/>
                <a:ea typeface="Arial" charset="0"/>
                <a:cs typeface="Arial" charset="0"/>
              </a:rPr>
              <a:t>AÇÕES</a:t>
            </a:r>
            <a:endParaRPr lang="pt-BR" sz="2400" dirty="0" smtClean="0">
              <a:latin typeface="Arial" charset="0"/>
              <a:ea typeface="Arial" charset="0"/>
              <a:cs typeface="Arial" charset="0"/>
            </a:endParaRPr>
          </a:p>
          <a:p>
            <a:pPr marL="204788" indent="-200025" algn="just">
              <a:buSzPct val="6100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endParaRPr lang="pt-PT" sz="2400" dirty="0" smtClean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  <a:p>
            <a:pPr marL="204788" indent="-200025" algn="just">
              <a:buSzPct val="61000"/>
              <a:buFont typeface="Arial" pitchFamily="34" charset="0"/>
              <a:buChar char="•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r>
              <a:rPr lang="pt-PT" sz="2000" dirty="0" smtClean="0">
                <a:latin typeface="Arial" charset="0"/>
                <a:ea typeface="Arial" charset="0"/>
                <a:cs typeface="Arial" charset="0"/>
              </a:rPr>
              <a:t>Análise, orientação e concessão do </a:t>
            </a:r>
            <a:r>
              <a:rPr lang="pt-PT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Passe Livre Intermunicipal</a:t>
            </a:r>
            <a:r>
              <a:rPr lang="pt-PT" sz="2000" dirty="0" smtClean="0">
                <a:latin typeface="Arial" charset="0"/>
                <a:ea typeface="Arial" charset="0"/>
                <a:cs typeface="Arial" charset="0"/>
              </a:rPr>
              <a:t>, que consiste na gratuidade do transporte intermunicipal para pessoas com deficiência e portadoras de patologias crônicas previstas na Lei 18.419/2015, com renda familiar per capta até 2 salários mínimos estaduais do Grupo I;</a:t>
            </a:r>
          </a:p>
          <a:p>
            <a:pPr marL="204788" indent="-200025" algn="just">
              <a:buSzPct val="61000"/>
              <a:buFont typeface="Arial" pitchFamily="34" charset="0"/>
              <a:buChar char="•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endParaRPr lang="pt-PT" sz="2000" dirty="0" smtClean="0">
              <a:latin typeface="Arial" charset="0"/>
              <a:ea typeface="Arial" charset="0"/>
              <a:cs typeface="Arial" charset="0"/>
            </a:endParaRPr>
          </a:p>
          <a:p>
            <a:pPr marL="204788" indent="-200025" algn="just">
              <a:buSzPct val="61000"/>
              <a:buFont typeface="Arial" pitchFamily="34" charset="0"/>
              <a:buChar char="•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r>
              <a:rPr lang="pt-PT" sz="2000" dirty="0" smtClean="0">
                <a:latin typeface="Arial" charset="0"/>
                <a:ea typeface="Arial" charset="0"/>
                <a:cs typeface="Arial" charset="0"/>
              </a:rPr>
              <a:t>Implantação do </a:t>
            </a:r>
            <a:r>
              <a:rPr lang="pt-PT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Sistema Passe Livre </a:t>
            </a:r>
            <a:r>
              <a:rPr lang="pt-PT" sz="2000" dirty="0" smtClean="0">
                <a:latin typeface="Arial" charset="0"/>
                <a:ea typeface="Arial" charset="0"/>
                <a:cs typeface="Arial" charset="0"/>
              </a:rPr>
              <a:t>em todos os 399 municípios do estado, com treinamentos online, tutorial e manual disponibilizados aos equipamentos dos municípios para acesso ao sistema;</a:t>
            </a:r>
          </a:p>
          <a:p>
            <a:pPr marL="204788" indent="-200025" algn="just">
              <a:buSzPct val="61000"/>
              <a:buFont typeface="Arial" pitchFamily="34" charset="0"/>
              <a:buChar char="•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endParaRPr lang="pt-PT" sz="2000" dirty="0" smtClean="0">
              <a:latin typeface="Arial" charset="0"/>
              <a:ea typeface="Arial" charset="0"/>
              <a:cs typeface="Arial" charset="0"/>
            </a:endParaRPr>
          </a:p>
          <a:p>
            <a:pPr marL="204788" indent="-200025" algn="just">
              <a:buSzPct val="61000"/>
              <a:buFont typeface="Arial" pitchFamily="34" charset="0"/>
              <a:buChar char="•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r>
              <a:rPr lang="pt-PT" sz="2000" dirty="0" smtClean="0">
                <a:latin typeface="Arial" charset="0"/>
                <a:ea typeface="Arial" charset="0"/>
                <a:cs typeface="Arial" charset="0"/>
              </a:rPr>
              <a:t>Orientação, análise e concessão da </a:t>
            </a:r>
            <a:r>
              <a:rPr lang="pt-PT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Carteira de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Identificação da Pessoa com Transtorno do Espectro Autista (CIPTEA).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Carteira que objetiva facilitar a identificação e a prioridade no atendimento em serviços públicos e privados;</a:t>
            </a:r>
          </a:p>
          <a:p>
            <a:pPr marL="204788" indent="-200025" algn="just">
              <a:buSzPct val="61000"/>
              <a:buFont typeface="Arial" pitchFamily="34" charset="0"/>
              <a:buChar char="•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/>
            </a:pP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0857"/>
            <a:ext cx="1861209" cy="504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599710" y="512763"/>
            <a:ext cx="99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1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42682" y="545613"/>
            <a:ext cx="108293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 Monitoramento das ações contidas no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Plano Estadual dos Direitos da Pessoa com Deficiência</a:t>
            </a: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que direciona as ações do Departamento e demais secretarias e autarquias envolvidas, bem como, para a construção do próximo Plano para o período de 2022 – 2026;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Encaminhamento, acompanhamento e monitoramento das denúncias oriundas do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Disque</a:t>
            </a:r>
            <a:r>
              <a:rPr lang="pt-BR" sz="2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181 e Disque 100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- Sistema de Denúncia de Violação de Direitos a Pessoa com Deficiência;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Participação na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Força Tarefa Infância Segura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na Ação 14 – ações especiais voltadas às crianças e adolescentes com deficiência;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Análise e pareceres das propostas dos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Editais de Chamamento Público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com repasse de recurso do Fundo Estadual da Infância – FIA deliberado pelo CEDCA/PR para as Organizações da Sociedade Civil especializadas no atendimento a criança e ao adolescente com deficiência;</a:t>
            </a:r>
          </a:p>
        </p:txBody>
      </p:sp>
    </p:spTree>
    <p:extLst>
      <p:ext uri="{BB962C8B-B14F-4D97-AF65-F5344CB8AC3E}">
        <p14:creationId xmlns:p14="http://schemas.microsoft.com/office/powerpoint/2010/main" xmlns="" val="2649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6518" y="340659"/>
            <a:ext cx="111251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Plataforma Paraná Acessível: 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Sistema de informações e serviços voltados às pessoas com deficiência e que seja do interesse do cidadão de modo geral. A solução visa atender 3 grandes eixos: Base de dados estatísticos, Conhecimento das condições de acessibilidade e serviços disponíveis para pessoas com deficiência nos municípios paranaenses e promoção de ações do governo ( Em construção);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Direito ao Trabalho – Dia D: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ação de inclusão das pessoas com deficiência no mercado de trabalho, realizado em um dia no mês de setembro que é marcado por ações em todo o Paraná em conjunto com o Departamento do Trabalho e com as Agências do Trabalhador;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Aprendizagem PCD: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articulação com os Municípios, Ministério do Trabalho e Emprego e Instituições Formadoras para contração de pessoas com deficiência mediante a Lei 5.452/43 CLT;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Programa Praia Acessível: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em parceira com a SANEPAR e SEED, objetiva o fortalecimento dos direitos da pessoa com deficiência garantindo o acesso a praia, possibilitando o lazer de forma digna e segura;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72353" y="385483"/>
            <a:ext cx="109548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Projeto Parque Acessível: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trata-se de aquisição de kits brinquedos acessíveis para implantação em parque públicos permitindo assim a integração entre crianças com e sem deficiência, através de projeto no Banco de Projetos do FIA (Aberto para captação);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Projeto Óculos </a:t>
            </a:r>
            <a:r>
              <a:rPr lang="pt-BR" sz="2000" b="1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Orcam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My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err="1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Eye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visa proporcionar à pessoa cega ou com baixa visão mais autonomia e qualidade de vida através do dispositivo de tecnologia </a:t>
            </a:r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assistiva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de visão artificial (Equipamentos disponíveis na Biblioteca Pública do Paraná, Biblioteca Municipal de Cascavel </a:t>
            </a:r>
            <a:r>
              <a:rPr lang="mr-IN" sz="20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em tramitação e Biblioteca Municipal de Londrina </a:t>
            </a:r>
            <a:r>
              <a:rPr lang="mr-IN" sz="20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em tramitação);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Plano Decenal dos Direitos da Criança e do Adolescentes: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inclusão de ações na área da criança e do adolescente com deficiência;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Plano Estadual dos Direitos da Pessoas Idosa:</a:t>
            </a:r>
            <a:r>
              <a:rPr lang="pt-BR" sz="2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inclusão de ações na área da pessoa idosa com deficiência;</a:t>
            </a:r>
          </a:p>
        </p:txBody>
      </p:sp>
    </p:spTree>
    <p:extLst>
      <p:ext uri="{BB962C8B-B14F-4D97-AF65-F5344CB8AC3E}">
        <p14:creationId xmlns:p14="http://schemas.microsoft.com/office/powerpoint/2010/main" xmlns="" val="2649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72353" y="385483"/>
            <a:ext cx="1095487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Análise  e parecer técnico sobre </a:t>
            </a:r>
            <a:r>
              <a:rPr lang="pt-BR" sz="20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Projetos de Lei </a:t>
            </a: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relacionados a pessoa com deficiência;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 Fundo Estadual da Pessoa com Deficiência </a:t>
            </a:r>
            <a:r>
              <a:rPr lang="mr-IN" sz="20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 em tramitação;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 Conselho Estadual dos Direitos da Pessoa com Deficiência –</a:t>
            </a:r>
            <a:r>
              <a:rPr lang="pt-BR" sz="2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COEDE/PR</a:t>
            </a: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: assessoria e apoio técnico ao conselho;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>
                <a:latin typeface="Arial" charset="0"/>
                <a:ea typeface="Arial" charset="0"/>
                <a:cs typeface="Arial" charset="0"/>
              </a:rPr>
              <a:t> Fomento à criação de Conselhos Municipais dos Direitos da Pessoa com Deficiência e seus respectivos fundos.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0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72353" y="385483"/>
            <a:ext cx="10954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1341" y="385483"/>
            <a:ext cx="112058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Repasse de Recurso FIA</a:t>
            </a:r>
          </a:p>
          <a:p>
            <a:pPr algn="ctr"/>
            <a:endParaRPr lang="pt-BR" sz="500" b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pt-BR" sz="2400" dirty="0" smtClean="0"/>
              <a:t>O CEDCA/PR deliberou por meio das Deliberações nº 002/2017 e 003/2017 recurso , para a instauração de Edital de Chamamento Público destinado para Organizações da Sociedade Civil - OCS que atendem crianças e adolescentes com deficiência.</a:t>
            </a:r>
          </a:p>
          <a:p>
            <a:pPr algn="just"/>
            <a:r>
              <a:rPr lang="pt-BR" sz="2400" dirty="0" smtClean="0"/>
              <a:t>Entre </a:t>
            </a:r>
            <a:r>
              <a:rPr lang="pt-BR" sz="2400" b="1" dirty="0" smtClean="0"/>
              <a:t>2017 a 2021 </a:t>
            </a:r>
            <a:r>
              <a:rPr lang="pt-BR" sz="2400" dirty="0" smtClean="0"/>
              <a:t>foram formalizados </a:t>
            </a:r>
            <a:r>
              <a:rPr lang="pt-BR" sz="2400" b="1" dirty="0" smtClean="0"/>
              <a:t>206</a:t>
            </a:r>
            <a:r>
              <a:rPr lang="pt-BR" sz="2400" dirty="0" smtClean="0"/>
              <a:t> Termo de Fomento no valor total de </a:t>
            </a:r>
            <a:r>
              <a:rPr lang="pt-BR" sz="2400" b="1" dirty="0" smtClean="0"/>
              <a:t>R$ 12.637.118,97</a:t>
            </a:r>
            <a:r>
              <a:rPr lang="pt-BR" sz="2400" dirty="0" smtClean="0"/>
              <a:t>, conforme relação enviada pela Central de Convênios e descrito abaixo: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 smtClean="0"/>
              <a:t>Edital 002/2017 </a:t>
            </a:r>
            <a:r>
              <a:rPr lang="pt-BR" sz="2400" dirty="0" smtClean="0"/>
              <a:t>– </a:t>
            </a:r>
            <a:r>
              <a:rPr lang="pt-BR" sz="2400" dirty="0" smtClean="0"/>
              <a:t>Deliberação 02/2017 - estão </a:t>
            </a:r>
            <a:r>
              <a:rPr lang="pt-BR" sz="2400" dirty="0" smtClean="0"/>
              <a:t>em execução </a:t>
            </a:r>
            <a:r>
              <a:rPr lang="pt-BR" sz="2400" b="1" dirty="0" smtClean="0"/>
              <a:t>05</a:t>
            </a:r>
            <a:r>
              <a:rPr lang="pt-BR" sz="2400" dirty="0" smtClean="0"/>
              <a:t> Termos de Fomentos que ainda se encontram dentro da sua vigência, </a:t>
            </a:r>
            <a:r>
              <a:rPr lang="pt-BR" sz="2400" b="1" dirty="0" smtClean="0"/>
              <a:t>73 </a:t>
            </a:r>
            <a:r>
              <a:rPr lang="pt-BR" sz="2400" dirty="0" smtClean="0"/>
              <a:t>Termos de Fomento foram finalizados.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 smtClean="0"/>
              <a:t>Edital 004/2017 </a:t>
            </a:r>
            <a:r>
              <a:rPr lang="pt-BR" sz="2400" dirty="0" smtClean="0"/>
              <a:t>– </a:t>
            </a:r>
            <a:r>
              <a:rPr lang="pt-BR" sz="2400" dirty="0" smtClean="0"/>
              <a:t>Deliberação 04/2017 - estão </a:t>
            </a:r>
            <a:r>
              <a:rPr lang="pt-BR" sz="2400" dirty="0" smtClean="0"/>
              <a:t>em execução </a:t>
            </a:r>
            <a:r>
              <a:rPr lang="pt-BR" sz="2400" b="1" dirty="0" smtClean="0"/>
              <a:t>02</a:t>
            </a:r>
            <a:r>
              <a:rPr lang="pt-BR" sz="2400" dirty="0" smtClean="0"/>
              <a:t> Termos de Fomentos que ainda se encontram dentro da sua vigência, </a:t>
            </a:r>
            <a:r>
              <a:rPr lang="pt-BR" sz="2400" b="1" dirty="0" smtClean="0"/>
              <a:t>11</a:t>
            </a:r>
            <a:r>
              <a:rPr lang="pt-BR" sz="2400" dirty="0" smtClean="0"/>
              <a:t> Termos de Fomento foram finalizados.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 smtClean="0"/>
              <a:t>Edital 006/2017 </a:t>
            </a:r>
            <a:r>
              <a:rPr lang="pt-BR" sz="2400" dirty="0" smtClean="0"/>
              <a:t>– </a:t>
            </a:r>
            <a:r>
              <a:rPr lang="pt-BR" sz="2400" dirty="0" smtClean="0"/>
              <a:t>Deliberação 03/2017 - estão </a:t>
            </a:r>
            <a:r>
              <a:rPr lang="pt-BR" sz="2400" dirty="0" smtClean="0"/>
              <a:t>em execução </a:t>
            </a:r>
            <a:r>
              <a:rPr lang="pt-BR" sz="2400" b="1" dirty="0" smtClean="0"/>
              <a:t>31</a:t>
            </a:r>
            <a:r>
              <a:rPr lang="pt-BR" sz="2400" dirty="0" smtClean="0"/>
              <a:t> Termos de Fomentos que ainda se encontram dentro da sua vigência, </a:t>
            </a:r>
            <a:r>
              <a:rPr lang="pt-BR" sz="2400" b="1" dirty="0" smtClean="0"/>
              <a:t>84</a:t>
            </a:r>
            <a:r>
              <a:rPr lang="pt-BR" sz="2400" dirty="0" smtClean="0"/>
              <a:t> Termos de Fomento foram finalizados.</a:t>
            </a:r>
          </a:p>
        </p:txBody>
      </p:sp>
    </p:spTree>
    <p:extLst>
      <p:ext uri="{BB962C8B-B14F-4D97-AF65-F5344CB8AC3E}">
        <p14:creationId xmlns:p14="http://schemas.microsoft.com/office/powerpoint/2010/main" xmlns="" val="7041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xmlns="" id="{31C89FD2-3645-49CE-AC8F-CAAD693F2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t="12993" b="18938"/>
          <a:stretch/>
        </p:blipFill>
        <p:spPr>
          <a:xfrm>
            <a:off x="9456572" y="5034795"/>
            <a:ext cx="2745334" cy="1466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7FBFA0-329D-6B4B-ADCB-D6FC4DDF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616"/>
            <a:ext cx="12192000" cy="127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E7AB5F-1A30-C344-A7AE-EE416A6D35C9}"/>
              </a:ext>
            </a:extLst>
          </p:cNvPr>
          <p:cNvSpPr txBox="1"/>
          <p:nvPr/>
        </p:nvSpPr>
        <p:spPr>
          <a:xfrm>
            <a:off x="1019175" y="512763"/>
            <a:ext cx="3065145" cy="528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3420"/>
              </a:lnSpc>
            </a:pPr>
            <a:endParaRPr lang="pt-BR" sz="3200" b="1" dirty="0">
              <a:solidFill>
                <a:srgbClr val="006F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9517F7A-8510-F74E-A149-CDA7D3558543}"/>
              </a:ext>
            </a:extLst>
          </p:cNvPr>
          <p:cNvSpPr txBox="1"/>
          <p:nvPr/>
        </p:nvSpPr>
        <p:spPr>
          <a:xfrm>
            <a:off x="1019175" y="527683"/>
            <a:ext cx="1015365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pt-BR" sz="2400" dirty="0">
              <a:solidFill>
                <a:srgbClr val="45586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249" y="5770857"/>
            <a:ext cx="1861209" cy="50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7667" y="5775742"/>
            <a:ext cx="1861209" cy="50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58" y="5770857"/>
            <a:ext cx="1861209" cy="50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876" y="5775742"/>
            <a:ext cx="1861209" cy="504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72353" y="385483"/>
            <a:ext cx="10954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6471" y="699247"/>
            <a:ext cx="10276353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Em fase de tramitação:</a:t>
            </a:r>
          </a:p>
          <a:p>
            <a:pPr algn="just"/>
            <a:endParaRPr lang="pt-BR" sz="1050" dirty="0" smtClean="0"/>
          </a:p>
          <a:p>
            <a:pPr algn="just"/>
            <a:r>
              <a:rPr lang="pt-BR" sz="2400" b="1" dirty="0" smtClean="0"/>
              <a:t>Edital Geral </a:t>
            </a:r>
            <a:r>
              <a:rPr lang="pt-BR" sz="2400" b="1" dirty="0" smtClean="0"/>
              <a:t>001/2021 </a:t>
            </a:r>
            <a:r>
              <a:rPr lang="pt-BR" sz="2400" dirty="0" smtClean="0"/>
              <a:t>– Deliberação 052/2020 - </a:t>
            </a:r>
            <a:r>
              <a:rPr lang="pt-BR" sz="2400" b="1" dirty="0" smtClean="0"/>
              <a:t>32</a:t>
            </a:r>
            <a:r>
              <a:rPr lang="pt-BR" sz="2400" dirty="0" smtClean="0"/>
              <a:t> </a:t>
            </a:r>
            <a:r>
              <a:rPr lang="pt-BR" sz="2400" dirty="0" smtClean="0"/>
              <a:t>propostas habilitadas, totalizando </a:t>
            </a:r>
            <a:r>
              <a:rPr lang="pt-BR" sz="2400" b="1" dirty="0" smtClean="0"/>
              <a:t>R$ 3.903.177,50 </a:t>
            </a:r>
            <a:r>
              <a:rPr lang="pt-BR" sz="2400" dirty="0" smtClean="0"/>
              <a:t>que estão em fase de análise para aprovação do Plano de Trabalho/Aplicação.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b="1" dirty="0" smtClean="0"/>
              <a:t>Protocolo 17.737.310-9 </a:t>
            </a:r>
            <a:r>
              <a:rPr lang="pt-BR" sz="2400" dirty="0" smtClean="0"/>
              <a:t>– Deliberações 011/2021 e 030/2021 do Projeto de Segurança Alimentar a Crianças e Adolescentes com Deficiência com a solicitação de abertura de processo de licitação para a aquisição das </a:t>
            </a:r>
            <a:r>
              <a:rPr lang="pt-BR" sz="2400" b="1" dirty="0" smtClean="0"/>
              <a:t>28.662</a:t>
            </a:r>
            <a:r>
              <a:rPr lang="pt-BR" sz="2400" dirty="0" smtClean="0"/>
              <a:t> (vinte e oito mil seiscentos e sessenta e duas) cestas básicas, atendendo a necessidade </a:t>
            </a:r>
            <a:r>
              <a:rPr lang="pt-BR" sz="2400" b="1" dirty="0" smtClean="0"/>
              <a:t>14.331</a:t>
            </a:r>
            <a:r>
              <a:rPr lang="pt-BR" sz="2400" dirty="0" smtClean="0"/>
              <a:t> (quatorze mil trezentos e trinta e um) crianças e adolescentes com deficiência, pelo período de dois </a:t>
            </a:r>
            <a:r>
              <a:rPr lang="pt-BR" sz="2400" dirty="0" smtClean="0"/>
              <a:t>meses. </a:t>
            </a:r>
            <a:r>
              <a:rPr lang="pt-BR" sz="2400" dirty="0" smtClean="0"/>
              <a:t>Valor do FIA R$ </a:t>
            </a:r>
            <a:r>
              <a:rPr lang="pt-BR" sz="2400" dirty="0" smtClean="0"/>
              <a:t>4.280</a:t>
            </a:r>
            <a:r>
              <a:rPr lang="pt-BR" sz="2400" dirty="0" smtClean="0"/>
              <a:t>.000,00 </a:t>
            </a:r>
            <a:r>
              <a:rPr lang="pt-BR" sz="2400" dirty="0" smtClean="0"/>
              <a:t>Fonte 150 e R$ </a:t>
            </a:r>
            <a:r>
              <a:rPr lang="pt-BR" sz="2400" dirty="0" smtClean="0"/>
              <a:t>485.344,12</a:t>
            </a:r>
            <a:r>
              <a:rPr lang="pt-BR" sz="2400" dirty="0" smtClean="0"/>
              <a:t> </a:t>
            </a:r>
            <a:r>
              <a:rPr lang="pt-BR" sz="2400" dirty="0" smtClean="0"/>
              <a:t>Fonte 102, suplementação de orçamento pelo DPCD, totalizando R$ </a:t>
            </a:r>
            <a:r>
              <a:rPr lang="pt-BR" sz="2400" dirty="0" smtClean="0"/>
              <a:t>4.765.344,12. Pregão Eletrônico nº 02/2021 agendado para 30/11/2021.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041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</TotalTime>
  <Words>1005</Words>
  <Application>Microsoft Office PowerPoint</Application>
  <PresentationFormat>Personalizar</PresentationFormat>
  <Paragraphs>83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deisemara</cp:lastModifiedBy>
  <cp:revision>198</cp:revision>
  <cp:lastPrinted>2019-02-12T10:51:29Z</cp:lastPrinted>
  <dcterms:created xsi:type="dcterms:W3CDTF">2019-02-06T16:41:46Z</dcterms:created>
  <dcterms:modified xsi:type="dcterms:W3CDTF">2021-11-17T10:37:37Z</dcterms:modified>
</cp:coreProperties>
</file>