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6" r:id="rId2"/>
    <p:sldId id="299" r:id="rId3"/>
    <p:sldId id="324" r:id="rId4"/>
    <p:sldId id="321" r:id="rId5"/>
    <p:sldId id="325" r:id="rId6"/>
    <p:sldId id="323" r:id="rId7"/>
    <p:sldId id="328" r:id="rId8"/>
    <p:sldId id="327" r:id="rId9"/>
  </p:sldIdLst>
  <p:sldSz cx="12192000" cy="6858000"/>
  <p:notesSz cx="7104063" cy="102346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7038">
          <p15:clr>
            <a:srgbClr val="A4A3A4"/>
          </p15:clr>
        </p15:guide>
        <p15:guide id="2" orient="horz" pos="323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3680">
          <p15:clr>
            <a:srgbClr val="A4A3A4"/>
          </p15:clr>
        </p15:guide>
        <p15:guide id="5" pos="3840">
          <p15:clr>
            <a:srgbClr val="A4A3A4"/>
          </p15:clr>
        </p15:guide>
        <p15:guide id="6" orient="horz" pos="4320">
          <p15:clr>
            <a:srgbClr val="A4A3A4"/>
          </p15:clr>
        </p15:guide>
        <p15:guide id="7" orient="horz">
          <p15:clr>
            <a:srgbClr val="A4A3A4"/>
          </p15:clr>
        </p15:guide>
        <p15:guide id="8">
          <p15:clr>
            <a:srgbClr val="A4A3A4"/>
          </p15:clr>
        </p15:guide>
        <p15:guide id="9" pos="7680">
          <p15:clr>
            <a:srgbClr val="A4A3A4"/>
          </p15:clr>
        </p15:guide>
        <p15:guide id="10" pos="642">
          <p15:clr>
            <a:srgbClr val="A4A3A4"/>
          </p15:clr>
        </p15:guide>
        <p15:guide id="11" orient="horz" pos="3022">
          <p15:clr>
            <a:srgbClr val="A4A3A4"/>
          </p15:clr>
        </p15:guide>
        <p15:guide id="12" orient="horz" pos="2160">
          <p15:clr>
            <a:srgbClr val="A4A3A4"/>
          </p15:clr>
        </p15:guide>
        <p15:guide id="13" pos="5813">
          <p15:clr>
            <a:srgbClr val="A4A3A4"/>
          </p15:clr>
        </p15:guide>
        <p15:guide id="14" pos="6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FB0"/>
    <a:srgbClr val="455861"/>
    <a:srgbClr val="009B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59" autoAdjust="0"/>
    <p:restoredTop sz="94740"/>
  </p:normalViewPr>
  <p:slideViewPr>
    <p:cSldViewPr snapToGrid="0" snapToObjects="1">
      <p:cViewPr varScale="1">
        <p:scale>
          <a:sx n="106" d="100"/>
          <a:sy n="106" d="100"/>
        </p:scale>
        <p:origin x="-552" y="-96"/>
      </p:cViewPr>
      <p:guideLst>
        <p:guide orient="horz" pos="323"/>
        <p:guide orient="horz" pos="4020"/>
        <p:guide orient="horz" pos="3680"/>
        <p:guide orient="horz" pos="4320"/>
        <p:guide orient="horz"/>
        <p:guide orient="horz" pos="3022"/>
        <p:guide orient="horz" pos="2160"/>
        <p:guide pos="7038"/>
        <p:guide pos="3840"/>
        <p:guide/>
        <p:guide pos="7680"/>
        <p:guide pos="642"/>
        <p:guide pos="5813"/>
        <p:guide pos="64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9AB5A24-2A12-8340-B122-72824A3E9AF5}" type="datetimeFigureOut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CB53F38-26A8-8245-9050-1AE35039B4B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19DC970F-F677-4D44-92C0-A03B805CC766}" type="datetimeFigureOut">
              <a:rPr lang="pt-BR"/>
              <a:pPr>
                <a:defRPr/>
              </a:pPr>
              <a:t>17/11/2021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 noProof="0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4BA520E1-917A-9C4B-8FE5-1BD345B7B7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1638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804986" indent="-309610">
              <a:defRPr>
                <a:solidFill>
                  <a:schemeClr val="tx1"/>
                </a:solidFill>
                <a:latin typeface="Calibri" charset="0"/>
              </a:defRPr>
            </a:lvl2pPr>
            <a:lvl3pPr marL="1238441" indent="-247688">
              <a:defRPr>
                <a:solidFill>
                  <a:schemeClr val="tx1"/>
                </a:solidFill>
                <a:latin typeface="Calibri" charset="0"/>
              </a:defRPr>
            </a:lvl3pPr>
            <a:lvl4pPr marL="1733817" indent="-247688">
              <a:defRPr>
                <a:solidFill>
                  <a:schemeClr val="tx1"/>
                </a:solidFill>
                <a:latin typeface="Calibri" charset="0"/>
              </a:defRPr>
            </a:lvl4pPr>
            <a:lvl5pPr marL="2229193" indent="-247688">
              <a:defRPr>
                <a:solidFill>
                  <a:schemeClr val="tx1"/>
                </a:solidFill>
                <a:latin typeface="Calibri" charset="0"/>
              </a:defRPr>
            </a:lvl5pPr>
            <a:lvl6pPr marL="2724569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3219945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715322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4210698" indent="-2476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2F72F8-34A0-B245-8C4C-8FEC59265139}" type="slidenum">
              <a:rPr lang="pt-BR" altLang="x-non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F5B3C1-4F20-D74D-9615-0212C4E32849}" type="datetimeFigureOut">
              <a:rPr lang="pt-BR"/>
              <a:pPr>
                <a:defRPr/>
              </a:pPr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5A9B06-EC21-6C43-B747-7F2686864D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954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9BA9BA-8CFE-0744-A809-A608D4D38E33}" type="datetimeFigureOut">
              <a:rPr lang="pt-BR"/>
              <a:pPr>
                <a:defRPr/>
              </a:pPr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438CAE9-01F7-B84F-B17F-A887D1245D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254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3F54CE-87B8-E34D-9C49-943E9FBD1877}" type="datetimeFigureOut">
              <a:rPr lang="pt-BR"/>
              <a:pPr>
                <a:defRPr/>
              </a:pPr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A243A3-537B-CB4E-B893-08F05447D3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19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32638E6-EDA7-5041-9CA8-90713A637938}" type="datetimeFigureOut">
              <a:rPr lang="pt-BR"/>
              <a:pPr>
                <a:defRPr/>
              </a:pPr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03C43E-5DFE-1848-A213-0B15B7BBB1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0538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7E9B3F-030F-E943-98B8-0AC0A793FA0E}" type="datetimeFigureOut">
              <a:rPr lang="pt-BR"/>
              <a:pPr>
                <a:defRPr/>
              </a:pPr>
              <a:t>17/11/2021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B5EA0C-7478-644A-A8CF-D3BFC327CC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0738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65D416-2360-684D-A3A4-B088208C87CA}" type="datetimeFigureOut">
              <a:rPr lang="pt-BR"/>
              <a:pPr>
                <a:defRPr/>
              </a:pPr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B59AD7-B88A-6B45-A782-43F2112FC2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2012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3B98E4-D431-D346-9B22-3F1106405C3C}" type="datetimeFigureOut">
              <a:rPr lang="pt-BR"/>
              <a:pPr>
                <a:defRPr/>
              </a:pPr>
              <a:t>17/11/2021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D2733D-A718-BA4F-B0C6-05B2672D8B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1149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469EA1F-5924-8E4A-90FD-0D8FF6689E1A}" type="datetimeFigureOut">
              <a:rPr lang="pt-BR"/>
              <a:pPr>
                <a:defRPr/>
              </a:pPr>
              <a:t>17/11/2021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CC2782-E5BB-0744-BA2F-58EF58222F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644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9C633C-F6E9-DF46-9AA3-1FB8F2D3D773}" type="datetimeFigureOut">
              <a:rPr lang="pt-BR"/>
              <a:pPr>
                <a:defRPr/>
              </a:pPr>
              <a:t>17/11/2021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7AD3DF-00F3-4849-966B-A8D243A666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737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AF4581-5A2A-5F4C-ACE2-D365ABCD75A7}" type="datetimeFigureOut">
              <a:rPr lang="pt-BR"/>
              <a:pPr>
                <a:defRPr/>
              </a:pPr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6D5074-AE31-234E-AA63-6A1A346FD4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1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54BE50-A64A-1A4F-B679-FA04903D752C}" type="datetimeFigureOut">
              <a:rPr lang="pt-BR"/>
              <a:pPr>
                <a:defRPr/>
              </a:pPr>
              <a:t>17/11/2021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2D494C-86B2-C04B-A564-76FE971A6B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300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artaofuturo@sejuf.pr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/>
          <p:cNvSpPr/>
          <p:nvPr/>
        </p:nvSpPr>
        <p:spPr>
          <a:xfrm>
            <a:off x="3962400" y="-12700"/>
            <a:ext cx="8229600" cy="6883400"/>
          </a:xfrm>
          <a:custGeom>
            <a:avLst/>
            <a:gdLst>
              <a:gd name="connsiteX0" fmla="*/ 8229600 w 8229600"/>
              <a:gd name="connsiteY0" fmla="*/ 0 h 6884894"/>
              <a:gd name="connsiteX1" fmla="*/ 4020671 w 8229600"/>
              <a:gd name="connsiteY1" fmla="*/ 0 h 6884894"/>
              <a:gd name="connsiteX2" fmla="*/ 0 w 8229600"/>
              <a:gd name="connsiteY2" fmla="*/ 6884894 h 6884894"/>
              <a:gd name="connsiteX3" fmla="*/ 8216153 w 8229600"/>
              <a:gd name="connsiteY3" fmla="*/ 6884894 h 6884894"/>
              <a:gd name="connsiteX4" fmla="*/ 8229600 w 8229600"/>
              <a:gd name="connsiteY4" fmla="*/ 0 h 688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9600" h="6884894">
                <a:moveTo>
                  <a:pt x="8229600" y="0"/>
                </a:moveTo>
                <a:lnTo>
                  <a:pt x="4020671" y="0"/>
                </a:lnTo>
                <a:lnTo>
                  <a:pt x="0" y="6884894"/>
                </a:lnTo>
                <a:lnTo>
                  <a:pt x="8216153" y="6884894"/>
                </a:lnTo>
                <a:cubicBezTo>
                  <a:pt x="8220635" y="4589929"/>
                  <a:pt x="8225118" y="2294965"/>
                  <a:pt x="82296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Forma Livre 5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8085138" cy="6883400"/>
          </a:xfrm>
          <a:custGeom>
            <a:avLst/>
            <a:gdLst>
              <a:gd name="connsiteX0" fmla="*/ 0 w 8077200"/>
              <a:gd name="connsiteY0" fmla="*/ 0 h 6870700"/>
              <a:gd name="connsiteX1" fmla="*/ 8077200 w 8077200"/>
              <a:gd name="connsiteY1" fmla="*/ 0 h 6870700"/>
              <a:gd name="connsiteX2" fmla="*/ 4114800 w 8077200"/>
              <a:gd name="connsiteY2" fmla="*/ 6870700 h 6870700"/>
              <a:gd name="connsiteX3" fmla="*/ 0 w 8077200"/>
              <a:gd name="connsiteY3" fmla="*/ 6870700 h 6870700"/>
              <a:gd name="connsiteX4" fmla="*/ 0 w 8077200"/>
              <a:gd name="connsiteY4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7200" h="6870700">
                <a:moveTo>
                  <a:pt x="0" y="0"/>
                </a:moveTo>
                <a:lnTo>
                  <a:pt x="8077200" y="0"/>
                </a:lnTo>
                <a:lnTo>
                  <a:pt x="4114800" y="6870700"/>
                </a:lnTo>
                <a:lnTo>
                  <a:pt x="0" y="6870700"/>
                </a:lnTo>
                <a:cubicBezTo>
                  <a:pt x="4233" y="4593167"/>
                  <a:pt x="8467" y="2315633"/>
                  <a:pt x="0" y="0"/>
                </a:cubicBezTo>
                <a:close/>
              </a:path>
            </a:pathLst>
          </a:custGeom>
          <a:solidFill>
            <a:srgbClr val="006FB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5" name="Freeform 34"/>
          <p:cNvSpPr/>
          <p:nvPr/>
        </p:nvSpPr>
        <p:spPr>
          <a:xfrm>
            <a:off x="4025900" y="-12700"/>
            <a:ext cx="4059238" cy="6892925"/>
          </a:xfrm>
          <a:custGeom>
            <a:avLst/>
            <a:gdLst>
              <a:gd name="connsiteX0" fmla="*/ 3993776 w 4128247"/>
              <a:gd name="connsiteY0" fmla="*/ 0 h 6871447"/>
              <a:gd name="connsiteX1" fmla="*/ 0 w 4128247"/>
              <a:gd name="connsiteY1" fmla="*/ 6871447 h 6871447"/>
              <a:gd name="connsiteX2" fmla="*/ 161365 w 4128247"/>
              <a:gd name="connsiteY2" fmla="*/ 6871447 h 6871447"/>
              <a:gd name="connsiteX3" fmla="*/ 4128247 w 4128247"/>
              <a:gd name="connsiteY3" fmla="*/ 0 h 6871447"/>
              <a:gd name="connsiteX4" fmla="*/ 3993776 w 4128247"/>
              <a:gd name="connsiteY4" fmla="*/ 0 h 6871447"/>
              <a:gd name="connsiteX0" fmla="*/ 3993776 w 4077447"/>
              <a:gd name="connsiteY0" fmla="*/ 0 h 6871447"/>
              <a:gd name="connsiteX1" fmla="*/ 0 w 4077447"/>
              <a:gd name="connsiteY1" fmla="*/ 6871447 h 6871447"/>
              <a:gd name="connsiteX2" fmla="*/ 161365 w 4077447"/>
              <a:gd name="connsiteY2" fmla="*/ 6871447 h 6871447"/>
              <a:gd name="connsiteX3" fmla="*/ 4077447 w 4077447"/>
              <a:gd name="connsiteY3" fmla="*/ 6350 h 6871447"/>
              <a:gd name="connsiteX4" fmla="*/ 3993776 w 4077447"/>
              <a:gd name="connsiteY4" fmla="*/ 0 h 6871447"/>
              <a:gd name="connsiteX0" fmla="*/ 3993776 w 4077447"/>
              <a:gd name="connsiteY0" fmla="*/ 0 h 6871447"/>
              <a:gd name="connsiteX1" fmla="*/ 0 w 4077447"/>
              <a:gd name="connsiteY1" fmla="*/ 6871447 h 6871447"/>
              <a:gd name="connsiteX2" fmla="*/ 161365 w 4077447"/>
              <a:gd name="connsiteY2" fmla="*/ 6871447 h 6871447"/>
              <a:gd name="connsiteX3" fmla="*/ 1289797 w 4077447"/>
              <a:gd name="connsiteY3" fmla="*/ 4794997 h 6871447"/>
              <a:gd name="connsiteX4" fmla="*/ 4077447 w 4077447"/>
              <a:gd name="connsiteY4" fmla="*/ 6350 h 6871447"/>
              <a:gd name="connsiteX5" fmla="*/ 3993776 w 4077447"/>
              <a:gd name="connsiteY5" fmla="*/ 0 h 6871447"/>
              <a:gd name="connsiteX0" fmla="*/ 3993776 w 4071097"/>
              <a:gd name="connsiteY0" fmla="*/ 0 h 6871447"/>
              <a:gd name="connsiteX1" fmla="*/ 0 w 4071097"/>
              <a:gd name="connsiteY1" fmla="*/ 6871447 h 6871447"/>
              <a:gd name="connsiteX2" fmla="*/ 161365 w 4071097"/>
              <a:gd name="connsiteY2" fmla="*/ 6871447 h 6871447"/>
              <a:gd name="connsiteX3" fmla="*/ 1289797 w 4071097"/>
              <a:gd name="connsiteY3" fmla="*/ 4794997 h 6871447"/>
              <a:gd name="connsiteX4" fmla="*/ 4071097 w 4071097"/>
              <a:gd name="connsiteY4" fmla="*/ 6350 h 6871447"/>
              <a:gd name="connsiteX5" fmla="*/ 3993776 w 4071097"/>
              <a:gd name="connsiteY5" fmla="*/ 0 h 6871447"/>
              <a:gd name="connsiteX0" fmla="*/ 3993776 w 4604497"/>
              <a:gd name="connsiteY0" fmla="*/ 0 h 6871447"/>
              <a:gd name="connsiteX1" fmla="*/ 0 w 4604497"/>
              <a:gd name="connsiteY1" fmla="*/ 6871447 h 6871447"/>
              <a:gd name="connsiteX2" fmla="*/ 161365 w 4604497"/>
              <a:gd name="connsiteY2" fmla="*/ 6871447 h 6871447"/>
              <a:gd name="connsiteX3" fmla="*/ 1289797 w 4604497"/>
              <a:gd name="connsiteY3" fmla="*/ 4794997 h 6871447"/>
              <a:gd name="connsiteX4" fmla="*/ 4604497 w 4604497"/>
              <a:gd name="connsiteY4" fmla="*/ 165100 h 6871447"/>
              <a:gd name="connsiteX5" fmla="*/ 3993776 w 4604497"/>
              <a:gd name="connsiteY5" fmla="*/ 0 h 6871447"/>
              <a:gd name="connsiteX0" fmla="*/ 3993776 w 4064747"/>
              <a:gd name="connsiteY0" fmla="*/ 0 h 6871447"/>
              <a:gd name="connsiteX1" fmla="*/ 0 w 4064747"/>
              <a:gd name="connsiteY1" fmla="*/ 6871447 h 6871447"/>
              <a:gd name="connsiteX2" fmla="*/ 161365 w 4064747"/>
              <a:gd name="connsiteY2" fmla="*/ 6871447 h 6871447"/>
              <a:gd name="connsiteX3" fmla="*/ 1289797 w 4064747"/>
              <a:gd name="connsiteY3" fmla="*/ 4794997 h 6871447"/>
              <a:gd name="connsiteX4" fmla="*/ 4064747 w 4064747"/>
              <a:gd name="connsiteY4" fmla="*/ 12700 h 6871447"/>
              <a:gd name="connsiteX5" fmla="*/ 3993776 w 4064747"/>
              <a:gd name="connsiteY5" fmla="*/ 0 h 6871447"/>
              <a:gd name="connsiteX0" fmla="*/ 3993776 w 4064747"/>
              <a:gd name="connsiteY0" fmla="*/ 6350 h 6877797"/>
              <a:gd name="connsiteX1" fmla="*/ 0 w 4064747"/>
              <a:gd name="connsiteY1" fmla="*/ 6877797 h 6877797"/>
              <a:gd name="connsiteX2" fmla="*/ 161365 w 4064747"/>
              <a:gd name="connsiteY2" fmla="*/ 6877797 h 6877797"/>
              <a:gd name="connsiteX3" fmla="*/ 1289797 w 4064747"/>
              <a:gd name="connsiteY3" fmla="*/ 4801347 h 6877797"/>
              <a:gd name="connsiteX4" fmla="*/ 4064747 w 4064747"/>
              <a:gd name="connsiteY4" fmla="*/ 0 h 6877797"/>
              <a:gd name="connsiteX5" fmla="*/ 3993776 w 4064747"/>
              <a:gd name="connsiteY5" fmla="*/ 6350 h 6877797"/>
              <a:gd name="connsiteX0" fmla="*/ 3993776 w 4109197"/>
              <a:gd name="connsiteY0" fmla="*/ 0 h 6871447"/>
              <a:gd name="connsiteX1" fmla="*/ 0 w 4109197"/>
              <a:gd name="connsiteY1" fmla="*/ 6871447 h 6871447"/>
              <a:gd name="connsiteX2" fmla="*/ 161365 w 4109197"/>
              <a:gd name="connsiteY2" fmla="*/ 6871447 h 6871447"/>
              <a:gd name="connsiteX3" fmla="*/ 1289797 w 4109197"/>
              <a:gd name="connsiteY3" fmla="*/ 4794997 h 6871447"/>
              <a:gd name="connsiteX4" fmla="*/ 4109197 w 4109197"/>
              <a:gd name="connsiteY4" fmla="*/ 488950 h 6871447"/>
              <a:gd name="connsiteX5" fmla="*/ 3993776 w 4109197"/>
              <a:gd name="connsiteY5" fmla="*/ 0 h 6871447"/>
              <a:gd name="connsiteX0" fmla="*/ 3993776 w 4064747"/>
              <a:gd name="connsiteY0" fmla="*/ 0 h 6871447"/>
              <a:gd name="connsiteX1" fmla="*/ 0 w 4064747"/>
              <a:gd name="connsiteY1" fmla="*/ 6871447 h 6871447"/>
              <a:gd name="connsiteX2" fmla="*/ 161365 w 4064747"/>
              <a:gd name="connsiteY2" fmla="*/ 6871447 h 6871447"/>
              <a:gd name="connsiteX3" fmla="*/ 1289797 w 4064747"/>
              <a:gd name="connsiteY3" fmla="*/ 4794997 h 6871447"/>
              <a:gd name="connsiteX4" fmla="*/ 4064747 w 4064747"/>
              <a:gd name="connsiteY4" fmla="*/ 0 h 6871447"/>
              <a:gd name="connsiteX5" fmla="*/ 3993776 w 4064747"/>
              <a:gd name="connsiteY5" fmla="*/ 0 h 6871447"/>
              <a:gd name="connsiteX0" fmla="*/ 3987426 w 4058397"/>
              <a:gd name="connsiteY0" fmla="*/ 0 h 6890497"/>
              <a:gd name="connsiteX1" fmla="*/ 0 w 4058397"/>
              <a:gd name="connsiteY1" fmla="*/ 6890497 h 6890497"/>
              <a:gd name="connsiteX2" fmla="*/ 155015 w 4058397"/>
              <a:gd name="connsiteY2" fmla="*/ 6871447 h 6890497"/>
              <a:gd name="connsiteX3" fmla="*/ 1283447 w 4058397"/>
              <a:gd name="connsiteY3" fmla="*/ 4794997 h 6890497"/>
              <a:gd name="connsiteX4" fmla="*/ 4058397 w 4058397"/>
              <a:gd name="connsiteY4" fmla="*/ 0 h 6890497"/>
              <a:gd name="connsiteX5" fmla="*/ 3987426 w 4058397"/>
              <a:gd name="connsiteY5" fmla="*/ 0 h 6890497"/>
              <a:gd name="connsiteX0" fmla="*/ 3987426 w 4058397"/>
              <a:gd name="connsiteY0" fmla="*/ 0 h 6890497"/>
              <a:gd name="connsiteX1" fmla="*/ 0 w 4058397"/>
              <a:gd name="connsiteY1" fmla="*/ 6890497 h 6890497"/>
              <a:gd name="connsiteX2" fmla="*/ 104215 w 4058397"/>
              <a:gd name="connsiteY2" fmla="*/ 6884147 h 6890497"/>
              <a:gd name="connsiteX3" fmla="*/ 1283447 w 4058397"/>
              <a:gd name="connsiteY3" fmla="*/ 4794997 h 6890497"/>
              <a:gd name="connsiteX4" fmla="*/ 4058397 w 4058397"/>
              <a:gd name="connsiteY4" fmla="*/ 0 h 6890497"/>
              <a:gd name="connsiteX5" fmla="*/ 3987426 w 4058397"/>
              <a:gd name="connsiteY5" fmla="*/ 0 h 6890497"/>
              <a:gd name="connsiteX0" fmla="*/ 3987426 w 4058397"/>
              <a:gd name="connsiteY0" fmla="*/ 0 h 6893672"/>
              <a:gd name="connsiteX1" fmla="*/ 0 w 4058397"/>
              <a:gd name="connsiteY1" fmla="*/ 6890497 h 6893672"/>
              <a:gd name="connsiteX2" fmla="*/ 78815 w 4058397"/>
              <a:gd name="connsiteY2" fmla="*/ 6893672 h 6893672"/>
              <a:gd name="connsiteX3" fmla="*/ 1283447 w 4058397"/>
              <a:gd name="connsiteY3" fmla="*/ 4794997 h 6893672"/>
              <a:gd name="connsiteX4" fmla="*/ 4058397 w 4058397"/>
              <a:gd name="connsiteY4" fmla="*/ 0 h 6893672"/>
              <a:gd name="connsiteX5" fmla="*/ 3987426 w 4058397"/>
              <a:gd name="connsiteY5" fmla="*/ 0 h 689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8397" h="6893672">
                <a:moveTo>
                  <a:pt x="3987426" y="0"/>
                </a:moveTo>
                <a:lnTo>
                  <a:pt x="0" y="6890497"/>
                </a:lnTo>
                <a:lnTo>
                  <a:pt x="78815" y="6893672"/>
                </a:lnTo>
                <a:cubicBezTo>
                  <a:pt x="480359" y="6188822"/>
                  <a:pt x="881903" y="5499847"/>
                  <a:pt x="1283447" y="4794997"/>
                </a:cubicBezTo>
                <a:lnTo>
                  <a:pt x="4058397" y="0"/>
                </a:lnTo>
                <a:lnTo>
                  <a:pt x="3987426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952875" y="-12700"/>
            <a:ext cx="4057650" cy="6892925"/>
          </a:xfrm>
          <a:custGeom>
            <a:avLst/>
            <a:gdLst>
              <a:gd name="connsiteX0" fmla="*/ 3993776 w 4128247"/>
              <a:gd name="connsiteY0" fmla="*/ 0 h 6871447"/>
              <a:gd name="connsiteX1" fmla="*/ 0 w 4128247"/>
              <a:gd name="connsiteY1" fmla="*/ 6871447 h 6871447"/>
              <a:gd name="connsiteX2" fmla="*/ 161365 w 4128247"/>
              <a:gd name="connsiteY2" fmla="*/ 6871447 h 6871447"/>
              <a:gd name="connsiteX3" fmla="*/ 4128247 w 4128247"/>
              <a:gd name="connsiteY3" fmla="*/ 0 h 6871447"/>
              <a:gd name="connsiteX4" fmla="*/ 3993776 w 4128247"/>
              <a:gd name="connsiteY4" fmla="*/ 0 h 6871447"/>
              <a:gd name="connsiteX0" fmla="*/ 3993776 w 4077447"/>
              <a:gd name="connsiteY0" fmla="*/ 0 h 6871447"/>
              <a:gd name="connsiteX1" fmla="*/ 0 w 4077447"/>
              <a:gd name="connsiteY1" fmla="*/ 6871447 h 6871447"/>
              <a:gd name="connsiteX2" fmla="*/ 161365 w 4077447"/>
              <a:gd name="connsiteY2" fmla="*/ 6871447 h 6871447"/>
              <a:gd name="connsiteX3" fmla="*/ 4077447 w 4077447"/>
              <a:gd name="connsiteY3" fmla="*/ 6350 h 6871447"/>
              <a:gd name="connsiteX4" fmla="*/ 3993776 w 4077447"/>
              <a:gd name="connsiteY4" fmla="*/ 0 h 6871447"/>
              <a:gd name="connsiteX0" fmla="*/ 3993776 w 4077447"/>
              <a:gd name="connsiteY0" fmla="*/ 0 h 6871447"/>
              <a:gd name="connsiteX1" fmla="*/ 0 w 4077447"/>
              <a:gd name="connsiteY1" fmla="*/ 6871447 h 6871447"/>
              <a:gd name="connsiteX2" fmla="*/ 161365 w 4077447"/>
              <a:gd name="connsiteY2" fmla="*/ 6871447 h 6871447"/>
              <a:gd name="connsiteX3" fmla="*/ 1289797 w 4077447"/>
              <a:gd name="connsiteY3" fmla="*/ 4794997 h 6871447"/>
              <a:gd name="connsiteX4" fmla="*/ 4077447 w 4077447"/>
              <a:gd name="connsiteY4" fmla="*/ 6350 h 6871447"/>
              <a:gd name="connsiteX5" fmla="*/ 3993776 w 4077447"/>
              <a:gd name="connsiteY5" fmla="*/ 0 h 6871447"/>
              <a:gd name="connsiteX0" fmla="*/ 3993776 w 4071097"/>
              <a:gd name="connsiteY0" fmla="*/ 0 h 6871447"/>
              <a:gd name="connsiteX1" fmla="*/ 0 w 4071097"/>
              <a:gd name="connsiteY1" fmla="*/ 6871447 h 6871447"/>
              <a:gd name="connsiteX2" fmla="*/ 161365 w 4071097"/>
              <a:gd name="connsiteY2" fmla="*/ 6871447 h 6871447"/>
              <a:gd name="connsiteX3" fmla="*/ 1289797 w 4071097"/>
              <a:gd name="connsiteY3" fmla="*/ 4794997 h 6871447"/>
              <a:gd name="connsiteX4" fmla="*/ 4071097 w 4071097"/>
              <a:gd name="connsiteY4" fmla="*/ 6350 h 6871447"/>
              <a:gd name="connsiteX5" fmla="*/ 3993776 w 4071097"/>
              <a:gd name="connsiteY5" fmla="*/ 0 h 6871447"/>
              <a:gd name="connsiteX0" fmla="*/ 3993776 w 4604497"/>
              <a:gd name="connsiteY0" fmla="*/ 0 h 6871447"/>
              <a:gd name="connsiteX1" fmla="*/ 0 w 4604497"/>
              <a:gd name="connsiteY1" fmla="*/ 6871447 h 6871447"/>
              <a:gd name="connsiteX2" fmla="*/ 161365 w 4604497"/>
              <a:gd name="connsiteY2" fmla="*/ 6871447 h 6871447"/>
              <a:gd name="connsiteX3" fmla="*/ 1289797 w 4604497"/>
              <a:gd name="connsiteY3" fmla="*/ 4794997 h 6871447"/>
              <a:gd name="connsiteX4" fmla="*/ 4604497 w 4604497"/>
              <a:gd name="connsiteY4" fmla="*/ 165100 h 6871447"/>
              <a:gd name="connsiteX5" fmla="*/ 3993776 w 4604497"/>
              <a:gd name="connsiteY5" fmla="*/ 0 h 6871447"/>
              <a:gd name="connsiteX0" fmla="*/ 3993776 w 4064747"/>
              <a:gd name="connsiteY0" fmla="*/ 0 h 6871447"/>
              <a:gd name="connsiteX1" fmla="*/ 0 w 4064747"/>
              <a:gd name="connsiteY1" fmla="*/ 6871447 h 6871447"/>
              <a:gd name="connsiteX2" fmla="*/ 161365 w 4064747"/>
              <a:gd name="connsiteY2" fmla="*/ 6871447 h 6871447"/>
              <a:gd name="connsiteX3" fmla="*/ 1289797 w 4064747"/>
              <a:gd name="connsiteY3" fmla="*/ 4794997 h 6871447"/>
              <a:gd name="connsiteX4" fmla="*/ 4064747 w 4064747"/>
              <a:gd name="connsiteY4" fmla="*/ 12700 h 6871447"/>
              <a:gd name="connsiteX5" fmla="*/ 3993776 w 4064747"/>
              <a:gd name="connsiteY5" fmla="*/ 0 h 6871447"/>
              <a:gd name="connsiteX0" fmla="*/ 3993776 w 4064747"/>
              <a:gd name="connsiteY0" fmla="*/ 6350 h 6877797"/>
              <a:gd name="connsiteX1" fmla="*/ 0 w 4064747"/>
              <a:gd name="connsiteY1" fmla="*/ 6877797 h 6877797"/>
              <a:gd name="connsiteX2" fmla="*/ 161365 w 4064747"/>
              <a:gd name="connsiteY2" fmla="*/ 6877797 h 6877797"/>
              <a:gd name="connsiteX3" fmla="*/ 1289797 w 4064747"/>
              <a:gd name="connsiteY3" fmla="*/ 4801347 h 6877797"/>
              <a:gd name="connsiteX4" fmla="*/ 4064747 w 4064747"/>
              <a:gd name="connsiteY4" fmla="*/ 0 h 6877797"/>
              <a:gd name="connsiteX5" fmla="*/ 3993776 w 4064747"/>
              <a:gd name="connsiteY5" fmla="*/ 6350 h 6877797"/>
              <a:gd name="connsiteX0" fmla="*/ 3993776 w 4109197"/>
              <a:gd name="connsiteY0" fmla="*/ 0 h 6871447"/>
              <a:gd name="connsiteX1" fmla="*/ 0 w 4109197"/>
              <a:gd name="connsiteY1" fmla="*/ 6871447 h 6871447"/>
              <a:gd name="connsiteX2" fmla="*/ 161365 w 4109197"/>
              <a:gd name="connsiteY2" fmla="*/ 6871447 h 6871447"/>
              <a:gd name="connsiteX3" fmla="*/ 1289797 w 4109197"/>
              <a:gd name="connsiteY3" fmla="*/ 4794997 h 6871447"/>
              <a:gd name="connsiteX4" fmla="*/ 4109197 w 4109197"/>
              <a:gd name="connsiteY4" fmla="*/ 488950 h 6871447"/>
              <a:gd name="connsiteX5" fmla="*/ 3993776 w 4109197"/>
              <a:gd name="connsiteY5" fmla="*/ 0 h 6871447"/>
              <a:gd name="connsiteX0" fmla="*/ 3993776 w 4064747"/>
              <a:gd name="connsiteY0" fmla="*/ 0 h 6871447"/>
              <a:gd name="connsiteX1" fmla="*/ 0 w 4064747"/>
              <a:gd name="connsiteY1" fmla="*/ 6871447 h 6871447"/>
              <a:gd name="connsiteX2" fmla="*/ 161365 w 4064747"/>
              <a:gd name="connsiteY2" fmla="*/ 6871447 h 6871447"/>
              <a:gd name="connsiteX3" fmla="*/ 1289797 w 4064747"/>
              <a:gd name="connsiteY3" fmla="*/ 4794997 h 6871447"/>
              <a:gd name="connsiteX4" fmla="*/ 4064747 w 4064747"/>
              <a:gd name="connsiteY4" fmla="*/ 0 h 6871447"/>
              <a:gd name="connsiteX5" fmla="*/ 3993776 w 4064747"/>
              <a:gd name="connsiteY5" fmla="*/ 0 h 6871447"/>
              <a:gd name="connsiteX0" fmla="*/ 3987426 w 4058397"/>
              <a:gd name="connsiteY0" fmla="*/ 0 h 6890497"/>
              <a:gd name="connsiteX1" fmla="*/ 0 w 4058397"/>
              <a:gd name="connsiteY1" fmla="*/ 6890497 h 6890497"/>
              <a:gd name="connsiteX2" fmla="*/ 155015 w 4058397"/>
              <a:gd name="connsiteY2" fmla="*/ 6871447 h 6890497"/>
              <a:gd name="connsiteX3" fmla="*/ 1283447 w 4058397"/>
              <a:gd name="connsiteY3" fmla="*/ 4794997 h 6890497"/>
              <a:gd name="connsiteX4" fmla="*/ 4058397 w 4058397"/>
              <a:gd name="connsiteY4" fmla="*/ 0 h 6890497"/>
              <a:gd name="connsiteX5" fmla="*/ 3987426 w 4058397"/>
              <a:gd name="connsiteY5" fmla="*/ 0 h 6890497"/>
              <a:gd name="connsiteX0" fmla="*/ 3987426 w 4058397"/>
              <a:gd name="connsiteY0" fmla="*/ 0 h 6890497"/>
              <a:gd name="connsiteX1" fmla="*/ 0 w 4058397"/>
              <a:gd name="connsiteY1" fmla="*/ 6890497 h 6890497"/>
              <a:gd name="connsiteX2" fmla="*/ 104215 w 4058397"/>
              <a:gd name="connsiteY2" fmla="*/ 6884147 h 6890497"/>
              <a:gd name="connsiteX3" fmla="*/ 1283447 w 4058397"/>
              <a:gd name="connsiteY3" fmla="*/ 4794997 h 6890497"/>
              <a:gd name="connsiteX4" fmla="*/ 4058397 w 4058397"/>
              <a:gd name="connsiteY4" fmla="*/ 0 h 6890497"/>
              <a:gd name="connsiteX5" fmla="*/ 3987426 w 4058397"/>
              <a:gd name="connsiteY5" fmla="*/ 0 h 6890497"/>
              <a:gd name="connsiteX0" fmla="*/ 3987426 w 4058397"/>
              <a:gd name="connsiteY0" fmla="*/ 0 h 6893672"/>
              <a:gd name="connsiteX1" fmla="*/ 0 w 4058397"/>
              <a:gd name="connsiteY1" fmla="*/ 6890497 h 6893672"/>
              <a:gd name="connsiteX2" fmla="*/ 78815 w 4058397"/>
              <a:gd name="connsiteY2" fmla="*/ 6893672 h 6893672"/>
              <a:gd name="connsiteX3" fmla="*/ 1283447 w 4058397"/>
              <a:gd name="connsiteY3" fmla="*/ 4794997 h 6893672"/>
              <a:gd name="connsiteX4" fmla="*/ 4058397 w 4058397"/>
              <a:gd name="connsiteY4" fmla="*/ 0 h 6893672"/>
              <a:gd name="connsiteX5" fmla="*/ 3987426 w 4058397"/>
              <a:gd name="connsiteY5" fmla="*/ 0 h 689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8397" h="6893672">
                <a:moveTo>
                  <a:pt x="3987426" y="0"/>
                </a:moveTo>
                <a:lnTo>
                  <a:pt x="0" y="6890497"/>
                </a:lnTo>
                <a:lnTo>
                  <a:pt x="78815" y="6893672"/>
                </a:lnTo>
                <a:cubicBezTo>
                  <a:pt x="480359" y="6188822"/>
                  <a:pt x="881903" y="5499847"/>
                  <a:pt x="1283447" y="4794997"/>
                </a:cubicBezTo>
                <a:lnTo>
                  <a:pt x="4058397" y="0"/>
                </a:lnTo>
                <a:lnTo>
                  <a:pt x="398742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1" y="1198196"/>
            <a:ext cx="3505200" cy="1573579"/>
          </a:xfrm>
          <a:prstGeom prst="rect">
            <a:avLst/>
          </a:prstGeom>
        </p:spPr>
      </p:pic>
      <p:sp>
        <p:nvSpPr>
          <p:cNvPr id="9" name="CustomShape 1"/>
          <p:cNvSpPr/>
          <p:nvPr/>
        </p:nvSpPr>
        <p:spPr>
          <a:xfrm>
            <a:off x="5393414" y="4286250"/>
            <a:ext cx="6798586" cy="22288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60" algn="ctr">
              <a:buClr>
                <a:srgbClr val="000000"/>
              </a:buClr>
            </a:pPr>
            <a:r>
              <a:rPr lang="pt-BR" sz="4000" b="0" strike="noStrike" spc="-1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Franklin Gothic Demi" pitchFamily="34" charset="0"/>
                <a:ea typeface="Gotham Black" charset="0"/>
                <a:cs typeface="Gotham Black" charset="0"/>
              </a:rPr>
              <a:t>DEPARTAMENTO ESTADUAL DO TRABALHO E ESTÍMULO À GERAÇÃO DE RENDA</a:t>
            </a:r>
            <a:endParaRPr lang="pt-BR" sz="4000" spc="-1" dirty="0" smtClean="0">
              <a:solidFill>
                <a:schemeClr val="tx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Franklin Gothic Demi" pitchFamily="34" charset="0"/>
              <a:ea typeface="Gotham Black" charset="0"/>
              <a:cs typeface="Gotham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12192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CaixaDeTexto 4"/>
          <p:cNvSpPr txBox="1">
            <a:spLocks noChangeArrowheads="1"/>
          </p:cNvSpPr>
          <p:nvPr/>
        </p:nvSpPr>
        <p:spPr bwMode="auto">
          <a:xfrm>
            <a:off x="1163638" y="1512907"/>
            <a:ext cx="10177462" cy="44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pt-BR" sz="2400" dirty="0" smtClean="0">
                <a:latin typeface="Gotham Book" charset="0"/>
                <a:ea typeface="Gotham Book" charset="0"/>
                <a:cs typeface="Gotham Book" charset="0"/>
              </a:rPr>
              <a:t>13 Empresas participantes;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pt-BR" sz="2400" dirty="0" smtClean="0">
                <a:latin typeface="Gotham Book" charset="0"/>
                <a:ea typeface="Gotham Book" charset="0"/>
                <a:cs typeface="Gotham Book" charset="0"/>
              </a:rPr>
              <a:t>360 Vagas disponibilizadas sem exigência de experiência;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pt-BR" sz="2400" dirty="0" smtClean="0">
                <a:latin typeface="Gotham Book" charset="0"/>
                <a:ea typeface="Gotham Book" charset="0"/>
                <a:cs typeface="Gotham Book" charset="0"/>
              </a:rPr>
              <a:t>504 senhas entregues para os trabalhadores; 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pt-BR" sz="2400" dirty="0" smtClean="0">
                <a:latin typeface="Gotham Book" charset="0"/>
                <a:ea typeface="Gotham Book" charset="0"/>
                <a:cs typeface="Gotham Book" charset="0"/>
              </a:rPr>
              <a:t>170 trabalhadores pré aprovados para entrega de documentação ou para participar da segunda fase de processos seletivos;</a:t>
            </a: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pt-BR" sz="2400" dirty="0" smtClean="0">
                <a:latin typeface="Gotham Book" charset="0"/>
                <a:ea typeface="Gotham Book" charset="0"/>
                <a:cs typeface="Gotham Book" charset="0"/>
              </a:rPr>
              <a:t>Realizado o atendimento para 250 cidadãos que haviam agendado atendimento para Intermediação de mão de obra, seguro desemprego e Microcrédito.</a:t>
            </a:r>
          </a:p>
        </p:txBody>
      </p:sp>
      <p:sp>
        <p:nvSpPr>
          <p:cNvPr id="21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0" y="-1"/>
            <a:ext cx="12192000" cy="1203383"/>
          </a:xfrm>
          <a:prstGeom prst="rect">
            <a:avLst/>
          </a:prstGeom>
          <a:solidFill>
            <a:srgbClr val="00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988" y="5560165"/>
            <a:ext cx="2049462" cy="856549"/>
          </a:xfrm>
          <a:prstGeom prst="rect">
            <a:avLst/>
          </a:prstGeom>
        </p:spPr>
      </p:pic>
      <p:sp>
        <p:nvSpPr>
          <p:cNvPr id="9" name="CaixaDeTexto 3">
            <a:extLst>
              <a:ext uri="{FF2B5EF4-FFF2-40B4-BE49-F238E27FC236}"/>
            </a:extLst>
          </p:cNvPr>
          <p:cNvSpPr txBox="1"/>
          <p:nvPr/>
        </p:nvSpPr>
        <p:spPr>
          <a:xfrm>
            <a:off x="696913" y="201613"/>
            <a:ext cx="11495087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ts val="3425"/>
              </a:lnSpc>
            </a:pPr>
            <a:r>
              <a:rPr lang="pt-BR" altLang="x-none" sz="3000" b="1" dirty="0" smtClean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  <a:t>EVENTO PARA O 1º EMPREGO – 12 DE AGOSTO DE 2021</a:t>
            </a:r>
            <a:endParaRPr lang="pt-BR" altLang="x-none" sz="3000" dirty="0" smtClean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12192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0" y="-1"/>
            <a:ext cx="12192000" cy="1203383"/>
          </a:xfrm>
          <a:prstGeom prst="rect">
            <a:avLst/>
          </a:prstGeom>
          <a:solidFill>
            <a:srgbClr val="00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9" name="CaixaDeTexto 3">
            <a:extLst>
              <a:ext uri="{FF2B5EF4-FFF2-40B4-BE49-F238E27FC236}"/>
            </a:extLst>
          </p:cNvPr>
          <p:cNvSpPr txBox="1"/>
          <p:nvPr/>
        </p:nvSpPr>
        <p:spPr>
          <a:xfrm>
            <a:off x="696913" y="201613"/>
            <a:ext cx="11495087" cy="5283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ts val="3425"/>
              </a:lnSpc>
            </a:pPr>
            <a:r>
              <a:rPr lang="pt-BR" altLang="x-none" sz="3000" b="1" dirty="0" smtClean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  <a:t>EVENTO PARA O 1º EMPREGO – 12 DE AGOSTO DE 2021</a:t>
            </a:r>
            <a:endParaRPr lang="pt-BR" altLang="x-none" sz="3000" dirty="0" smtClean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913" y="1203382"/>
            <a:ext cx="9486900" cy="521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813" y="5560165"/>
            <a:ext cx="2049462" cy="856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12192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CaixaDeTexto 4"/>
          <p:cNvSpPr txBox="1">
            <a:spLocks noChangeArrowheads="1"/>
          </p:cNvSpPr>
          <p:nvPr/>
        </p:nvSpPr>
        <p:spPr bwMode="auto">
          <a:xfrm>
            <a:off x="249238" y="1590674"/>
            <a:ext cx="114792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lvl="0" indent="0" algn="ctr"/>
            <a:r>
              <a:rPr lang="pt-BR" sz="2400" b="1" dirty="0" smtClean="0">
                <a:latin typeface="Gotham Bold" charset="0"/>
                <a:ea typeface="Gotham Bold" charset="0"/>
                <a:cs typeface="Gotham Bold" charset="0"/>
              </a:rPr>
              <a:t>EMISSÃO DE CARTEIRAS DE TRABALHO E PREVIDÊNCIA SOCIAL FÍSICAS PARA JOVENS CUMPRINDO MEDIDAS SOCIOEDUCATIVAS DE INTERNAÇÃO E DE SEMILIBERDADE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988" y="5560165"/>
            <a:ext cx="2049462" cy="856549"/>
          </a:xfrm>
          <a:prstGeom prst="rect">
            <a:avLst/>
          </a:prstGeom>
        </p:spPr>
      </p:pic>
      <p:sp>
        <p:nvSpPr>
          <p:cNvPr id="14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0" y="-1"/>
            <a:ext cx="12192000" cy="14199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5" name="CaixaDeTexto 3">
            <a:extLst>
              <a:ext uri="{FF2B5EF4-FFF2-40B4-BE49-F238E27FC236}"/>
            </a:extLst>
          </p:cNvPr>
          <p:cNvSpPr txBox="1"/>
          <p:nvPr/>
        </p:nvSpPr>
        <p:spPr>
          <a:xfrm>
            <a:off x="696913" y="208344"/>
            <a:ext cx="11495087" cy="9643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ts val="3425"/>
              </a:lnSpc>
            </a:pPr>
            <a:r>
              <a:rPr lang="pt-BR" altLang="x-none" sz="3500" b="1" dirty="0" smtClean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  <a:t>PARCERIA COM A SUPERINTENDÊNCIA REGIONAL DO TRABALHO</a:t>
            </a:r>
          </a:p>
        </p:txBody>
      </p:sp>
      <p:sp>
        <p:nvSpPr>
          <p:cNvPr id="13" name="CaixaDeTexto 4"/>
          <p:cNvSpPr txBox="1">
            <a:spLocks noChangeArrowheads="1"/>
          </p:cNvSpPr>
          <p:nvPr/>
        </p:nvSpPr>
        <p:spPr bwMode="auto">
          <a:xfrm>
            <a:off x="249238" y="3046852"/>
            <a:ext cx="11479212" cy="253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lvl="0" indent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otham Bold" charset="0"/>
                <a:ea typeface="Gotham Book" charset="0"/>
                <a:cs typeface="Gotham Book" charset="0"/>
              </a:rPr>
              <a:t>Promoção de ações interinstitucionais para contribuir com a inserção social de adolescentes em cumprimento de medidas socioeducativas de privação e restrição de liberdade;</a:t>
            </a:r>
          </a:p>
          <a:p>
            <a:pPr marL="0" lvl="0" indent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otham Bold" charset="0"/>
                <a:ea typeface="Gotham Book" charset="0"/>
                <a:cs typeface="Gotham Book" charset="0"/>
              </a:rPr>
              <a:t>Efetivação dos direitos fundamentais a partir da universalização dos direitos sociais compreendendo a redução da vulnerabilidade social;</a:t>
            </a:r>
          </a:p>
          <a:p>
            <a:pPr marL="0" lvl="0" indent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otham Bold" charset="0"/>
                <a:ea typeface="Gotham Book" charset="0"/>
                <a:cs typeface="Gotham Book" charset="0"/>
              </a:rPr>
              <a:t>Implementação de políticas públicas, gestão e ações que contribuam para a inserção social dos adolescentes em cumprimento de medidas socioeducativas de internação e restrição de liberdade;</a:t>
            </a:r>
            <a:endParaRPr lang="pt-BR" dirty="0">
              <a:latin typeface="Gotham Book" charset="0"/>
              <a:ea typeface="Gotham Book" charset="0"/>
              <a:cs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1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12192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988" y="5560165"/>
            <a:ext cx="2049462" cy="856549"/>
          </a:xfrm>
          <a:prstGeom prst="rect">
            <a:avLst/>
          </a:prstGeom>
        </p:spPr>
      </p:pic>
      <p:sp>
        <p:nvSpPr>
          <p:cNvPr id="14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0" y="-1"/>
            <a:ext cx="12192000" cy="14199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"/>
            <a:ext cx="12192000" cy="141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685" y="1426315"/>
            <a:ext cx="602161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830" y="1419980"/>
            <a:ext cx="5544456" cy="414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8685" y="5750152"/>
            <a:ext cx="34766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361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12192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CaixaDeTexto 4"/>
          <p:cNvSpPr txBox="1">
            <a:spLocks noChangeArrowheads="1"/>
          </p:cNvSpPr>
          <p:nvPr/>
        </p:nvSpPr>
        <p:spPr bwMode="auto">
          <a:xfrm>
            <a:off x="1163638" y="1512907"/>
            <a:ext cx="1017746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lvl="0">
              <a:buFont typeface="Arial" charset="0"/>
              <a:buChar char="•"/>
            </a:pPr>
            <a:r>
              <a:rPr lang="pt-BR" sz="2400" dirty="0">
                <a:latin typeface="Gotham Book" charset="0"/>
                <a:ea typeface="Gotham Book" charset="0"/>
                <a:cs typeface="Gotham Book" charset="0"/>
              </a:rPr>
              <a:t>Instituído pela </a:t>
            </a:r>
            <a:r>
              <a:rPr lang="pt-BR" sz="2400" dirty="0">
                <a:latin typeface="Gotham Bold" charset="0"/>
                <a:ea typeface="Gotham Bold" charset="0"/>
                <a:cs typeface="Gotham Bold" charset="0"/>
              </a:rPr>
              <a:t>Lei nº </a:t>
            </a:r>
            <a:r>
              <a:rPr lang="pt-BR" sz="2400" dirty="0" smtClean="0">
                <a:latin typeface="Gotham Bold" charset="0"/>
                <a:ea typeface="Gotham Bold" charset="0"/>
                <a:cs typeface="Gotham Bold" charset="0"/>
              </a:rPr>
              <a:t>20.084/2019, 20.328/2020 e alterado pela Lei nº 20.670/2021;</a:t>
            </a:r>
          </a:p>
          <a:p>
            <a:pPr lvl="0">
              <a:buFont typeface="Arial" charset="0"/>
              <a:buChar char="•"/>
            </a:pPr>
            <a:endParaRPr lang="pt-BR" sz="2400" dirty="0" smtClean="0">
              <a:latin typeface="Gotham Book" charset="0"/>
              <a:ea typeface="Gotham Book" charset="0"/>
              <a:cs typeface="Gotham Book" charset="0"/>
            </a:endParaRPr>
          </a:p>
          <a:p>
            <a:pPr>
              <a:buFont typeface="Arial" charset="0"/>
              <a:buChar char="•"/>
            </a:pPr>
            <a:r>
              <a:rPr lang="pt-BR" sz="2400" dirty="0" smtClean="0">
                <a:latin typeface="Gotham Bold"/>
                <a:ea typeface="Gotham Book" charset="0"/>
                <a:cs typeface="Gotham Book" charset="0"/>
              </a:rPr>
              <a:t>Objetivo principal: </a:t>
            </a:r>
            <a:r>
              <a:rPr lang="pt-BR" sz="2400" dirty="0" smtClean="0">
                <a:latin typeface="Gotham Bold"/>
              </a:rPr>
              <a:t>Incentivar a contratação de jovens no mercado de trabalho formal, bem como manter os contratos ativos de jovens aprendizes.</a:t>
            </a:r>
          </a:p>
          <a:p>
            <a:pPr lvl="0"/>
            <a:endParaRPr lang="pt-BR" sz="2400" dirty="0" smtClean="0">
              <a:latin typeface="Gotham Book" charset="0"/>
              <a:ea typeface="Gotham Book" charset="0"/>
              <a:cs typeface="Gotham Book" charset="0"/>
            </a:endParaRPr>
          </a:p>
          <a:p>
            <a:pPr lvl="0">
              <a:buFont typeface="Arial" charset="0"/>
              <a:buChar char="•"/>
            </a:pPr>
            <a:r>
              <a:rPr lang="pt-BR" sz="2400" dirty="0" smtClean="0">
                <a:latin typeface="Gotham Book" charset="0"/>
                <a:ea typeface="Gotham Book" charset="0"/>
                <a:cs typeface="Gotham Book" charset="0"/>
              </a:rPr>
              <a:t>Pagamento </a:t>
            </a:r>
            <a:r>
              <a:rPr lang="pt-BR" sz="2400" dirty="0">
                <a:latin typeface="Gotham Book" charset="0"/>
                <a:ea typeface="Gotham Book" charset="0"/>
                <a:cs typeface="Gotham Book" charset="0"/>
              </a:rPr>
              <a:t>de </a:t>
            </a:r>
            <a:r>
              <a:rPr lang="pt-BR" sz="2400" dirty="0">
                <a:latin typeface="Gotham Bold" charset="0"/>
                <a:ea typeface="Gotham Bold" charset="0"/>
                <a:cs typeface="Gotham Bold" charset="0"/>
              </a:rPr>
              <a:t>auxílio financeiro </a:t>
            </a:r>
            <a:r>
              <a:rPr lang="pt-BR" sz="2400" dirty="0" smtClean="0">
                <a:latin typeface="Gotham Bold" charset="0"/>
                <a:ea typeface="Gotham Bold" charset="0"/>
                <a:cs typeface="Gotham Bold" charset="0"/>
              </a:rPr>
              <a:t>às empresas que contratarem e que possuírem jovens aprendizes contratados;</a:t>
            </a:r>
          </a:p>
          <a:p>
            <a:pPr lvl="0">
              <a:buFont typeface="Arial" charset="0"/>
              <a:buChar char="•"/>
            </a:pPr>
            <a:endParaRPr lang="pt-BR" sz="2400" dirty="0" smtClean="0">
              <a:latin typeface="Gotham Book" charset="0"/>
              <a:ea typeface="Gotham Book" charset="0"/>
              <a:cs typeface="Gotham Book" charset="0"/>
            </a:endParaRPr>
          </a:p>
          <a:p>
            <a:pPr lvl="0">
              <a:buFont typeface="Arial" charset="0"/>
              <a:buChar char="•"/>
            </a:pPr>
            <a:r>
              <a:rPr lang="pt-BR" sz="2400" dirty="0" smtClean="0">
                <a:latin typeface="Gotham Book" charset="0"/>
                <a:ea typeface="Gotham Book" charset="0"/>
                <a:cs typeface="Gotham Book" charset="0"/>
              </a:rPr>
              <a:t>Valor </a:t>
            </a:r>
            <a:r>
              <a:rPr lang="pt-BR" sz="2400" dirty="0">
                <a:latin typeface="Gotham Book" charset="0"/>
                <a:ea typeface="Gotham Book" charset="0"/>
                <a:cs typeface="Gotham Book" charset="0"/>
              </a:rPr>
              <a:t>de </a:t>
            </a:r>
            <a:r>
              <a:rPr lang="pt-BR" sz="2400" dirty="0" smtClean="0">
                <a:latin typeface="Gotham Book" charset="0"/>
                <a:ea typeface="Gotham Book" charset="0"/>
                <a:cs typeface="Gotham Book" charset="0"/>
              </a:rPr>
              <a:t>até </a:t>
            </a:r>
            <a:r>
              <a:rPr lang="pt-BR" sz="2400" dirty="0" smtClean="0">
                <a:latin typeface="Gotham Bold" charset="0"/>
                <a:ea typeface="Gotham Bold" charset="0"/>
                <a:cs typeface="Gotham Bold" charset="0"/>
              </a:rPr>
              <a:t>R</a:t>
            </a:r>
            <a:r>
              <a:rPr lang="pt-BR" sz="2400" dirty="0">
                <a:latin typeface="Gotham Bold" charset="0"/>
                <a:ea typeface="Gotham Bold" charset="0"/>
                <a:cs typeface="Gotham Bold" charset="0"/>
              </a:rPr>
              <a:t>$ </a:t>
            </a:r>
            <a:r>
              <a:rPr lang="pt-BR" sz="2400" dirty="0" smtClean="0">
                <a:latin typeface="Gotham Bold" charset="0"/>
                <a:ea typeface="Gotham Bold" charset="0"/>
                <a:cs typeface="Gotham Bold" charset="0"/>
              </a:rPr>
              <a:t>450,00 (quatrocentos e cinquenta reais</a:t>
            </a:r>
            <a:r>
              <a:rPr lang="pt-BR" sz="2400" dirty="0">
                <a:latin typeface="Gotham Bold" charset="0"/>
                <a:ea typeface="Gotham Bold" charset="0"/>
                <a:cs typeface="Gotham Bold" charset="0"/>
              </a:rPr>
              <a:t>) por </a:t>
            </a:r>
            <a:r>
              <a:rPr lang="pt-BR" sz="2400" dirty="0" smtClean="0">
                <a:latin typeface="Gotham Bold" charset="0"/>
                <a:ea typeface="Gotham Bold" charset="0"/>
                <a:cs typeface="Gotham Bold" charset="0"/>
              </a:rPr>
              <a:t>aprendiz podendo perdurar até 24 meses;</a:t>
            </a:r>
          </a:p>
          <a:p>
            <a:pPr marL="0" lvl="0" indent="0"/>
            <a:r>
              <a:rPr lang="pt-BR" dirty="0" smtClean="0">
                <a:latin typeface="Gotham Book" charset="0"/>
                <a:ea typeface="Gotham Book" charset="0"/>
                <a:cs typeface="Gotham Book" charset="0"/>
              </a:rPr>
              <a:t>       </a:t>
            </a:r>
          </a:p>
        </p:txBody>
      </p:sp>
      <p:sp>
        <p:nvSpPr>
          <p:cNvPr id="21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0" y="-1"/>
            <a:ext cx="12192000" cy="1203383"/>
          </a:xfrm>
          <a:prstGeom prst="rect">
            <a:avLst/>
          </a:prstGeom>
          <a:solidFill>
            <a:srgbClr val="006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988" y="5560165"/>
            <a:ext cx="2049462" cy="856549"/>
          </a:xfrm>
          <a:prstGeom prst="rect">
            <a:avLst/>
          </a:prstGeom>
        </p:spPr>
      </p:pic>
      <p:sp>
        <p:nvSpPr>
          <p:cNvPr id="9" name="CaixaDeTexto 3">
            <a:extLst>
              <a:ext uri="{FF2B5EF4-FFF2-40B4-BE49-F238E27FC236}"/>
            </a:extLst>
          </p:cNvPr>
          <p:cNvSpPr txBox="1"/>
          <p:nvPr/>
        </p:nvSpPr>
        <p:spPr>
          <a:xfrm>
            <a:off x="696913" y="201613"/>
            <a:ext cx="11495087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ts val="3425"/>
              </a:lnSpc>
            </a:pPr>
            <a:r>
              <a:rPr lang="pt-BR" altLang="x-none" sz="3000" b="1" dirty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  <a:t>PROGRAMA CARTÃO </a:t>
            </a:r>
            <a:r>
              <a:rPr lang="pt-BR" altLang="x-none" sz="3000" b="1" dirty="0" smtClean="0">
                <a:solidFill>
                  <a:schemeClr val="bg1"/>
                </a:solidFill>
                <a:latin typeface="Gotham Bold" charset="0"/>
                <a:ea typeface="Gotham Bold" charset="0"/>
                <a:cs typeface="Gotham Bold" charset="0"/>
              </a:rPr>
              <a:t>FUTURO E PROGRAMA CARTÃO FUTURO EMERGENCIAL</a:t>
            </a:r>
            <a:endParaRPr lang="pt-BR" altLang="x-none" sz="3000" dirty="0" smtClean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eaLnBrk="1" hangingPunct="1">
              <a:lnSpc>
                <a:spcPts val="3425"/>
              </a:lnSpc>
            </a:pPr>
            <a:r>
              <a:rPr lang="pt-BR" altLang="x-none" sz="2400" dirty="0" smtClean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PRIMEIRA ETAPA </a:t>
            </a:r>
            <a:endParaRPr lang="pt-BR" altLang="x-none" sz="2400" dirty="0">
              <a:solidFill>
                <a:schemeClr val="bg1"/>
              </a:solidFill>
              <a:latin typeface="Gotham Book" charset="0"/>
              <a:ea typeface="Gotham Book" charset="0"/>
              <a:cs typeface="Gotham Boo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12192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3" y="6147501"/>
            <a:ext cx="2049462" cy="538428"/>
          </a:xfrm>
          <a:prstGeom prst="rect">
            <a:avLst/>
          </a:prstGeom>
        </p:spPr>
      </p:pic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2533" y="190500"/>
          <a:ext cx="5005650" cy="5409274"/>
        </p:xfrm>
        <a:graphic>
          <a:graphicData uri="http://schemas.openxmlformats.org/drawingml/2006/table">
            <a:tbl>
              <a:tblPr/>
              <a:tblGrid>
                <a:gridCol w="1857728"/>
                <a:gridCol w="575101"/>
                <a:gridCol w="590236"/>
                <a:gridCol w="469161"/>
                <a:gridCol w="675996"/>
                <a:gridCol w="837428"/>
              </a:tblGrid>
              <a:tr h="25516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PARA PREVISÃO DE PAGAMENTO DO PROGRAMA CARTÃO FUTURO - EMPRESAS INSERIDAS ATÉ 14/10/2021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10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EMPRESA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JOVENS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PARCELAS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VALOR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PREVISTO UNITÁRIO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POR TODO O CONTRATO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ABL SYSTEM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50.400,00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CONSÓRCIO UNICOOB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AEQ Aliança Eletroquímica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SUPERMERCADO LOBASCZ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64.800,00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LOBASCZ ATACAREJO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28.800,00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APMIF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57.600,00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ABC VIDA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86.400,00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APMIF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57.600,00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SUPERMERCADOS SUPER GOLFF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57.600,00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SUPERMERCADOS SUPER GOLFF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50.400,00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SUPERMERCADOS SUPER GOLFF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28.800,00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SUPERMERCADOS SUPER GOLFF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21.600,00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SUPERMERCADOS SUPER GOLFF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21.600,00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CAPAL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50.400,00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CAMAGRIL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FACULDADE CEITEP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28.800,00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SICOOB CENTRAL UNICOOB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SICOOB CENTRAL UNICOOB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64.800,00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COOPERVAL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165.600,00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SUPER DAL SANTOS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64.800,00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SUPER DAL SANTOS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50.400,00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SUPER DAL SANTOS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28.800,00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DAK RASTREAMENTO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ECOFIBRA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EMCOMPRE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14.400,00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FA COLCHOES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165.600,00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BAND FASHION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21.600,00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FA MATRIZ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14.400,00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F a publicidade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FABRICA DE ACOLCHOADOS MARINGA LTDA 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FAGUNDEZ DISTRIBUICAO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28.800,00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5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FRIELLA</a:t>
                      </a:r>
                    </a:p>
                  </a:txBody>
                  <a:tcPr marL="34061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785" marR="3785" marT="37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21.600,00 </a:t>
                      </a:r>
                    </a:p>
                  </a:txBody>
                  <a:tcPr marL="3785" marR="3785" marT="37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382586" y="181091"/>
          <a:ext cx="6180763" cy="5966402"/>
        </p:xfrm>
        <a:graphic>
          <a:graphicData uri="http://schemas.openxmlformats.org/drawingml/2006/table">
            <a:tbl>
              <a:tblPr/>
              <a:tblGrid>
                <a:gridCol w="2293844"/>
                <a:gridCol w="710110"/>
                <a:gridCol w="728798"/>
                <a:gridCol w="579300"/>
                <a:gridCol w="834691"/>
                <a:gridCol w="1034020"/>
              </a:tblGrid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GTFOODS CIANORTE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14.400,00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GTFOODS MARINGA FARINHA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GTFOODS RONDON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GTFOODS QUATRO PONTES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14.400,00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GTFOODS TERRABOA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79.200,00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GTFOODS PONTA GROSSA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GTFOODS SAO MANOEL DO PR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14.400,00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GTFOODS MARINGA OFICINA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GTFOODS PARAISO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GTFOODS PARANAVAI RAÇÃO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14.400,00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GTFOODS INDIANOPOLIS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21.600,00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GTFOODS MARINGA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194.400,00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Jaloto Transportes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72.000,00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SUPERMERCADO MONTANA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SUPERMERCADO MONTANA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21.600,00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SUPPER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SUPPER TNT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SUPPER TNT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JULIANE CARINE BOURSCHEIDT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Kapazi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115.200,00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LOJA FLOR DA TERRA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QUALITY FESTAS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MADRI TERCEIRIZAÇÃO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14.400,00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MEDSONDA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21.600,00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DALCENTER AVENIDA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DALCENTER AVENIDA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FORTE MATERIAIS DE CONSTRUÇÃO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PÃOZINHO DA HORA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PCI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21.600,00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Supermercado Penso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PETROFISA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SELETTRA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21.600,00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HOSPITAL ANGELINA CARON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86.400,00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SUPER-AIR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TACO-AR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UNILEHU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28.800,00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BIRIBA S PANIFICADORA E CONFEITARIA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TOTAL AGRO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Depósito Volpato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>
                  <a:txBody>
                    <a:bodyPr/>
                    <a:lstStyle/>
                    <a:p>
                      <a:pPr algn="l" fontAlgn="ctr"/>
                      <a:r>
                        <a:rPr lang="pt-BR" sz="400" b="0" i="0" u="none" strike="noStrike">
                          <a:solidFill>
                            <a:srgbClr val="404040"/>
                          </a:solidFill>
                          <a:latin typeface="Arial"/>
                        </a:rPr>
                        <a:t>WISE MOBILE</a:t>
                      </a:r>
                    </a:p>
                  </a:txBody>
                  <a:tcPr marL="30189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3354" marR="3354" marT="33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300,00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7.200,00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                    -  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2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GERAL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R$                       2.102.400,00 </a:t>
                      </a:r>
                    </a:p>
                  </a:txBody>
                  <a:tcPr marL="3354" marR="3354" marT="33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7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914" y="2365829"/>
            <a:ext cx="2815771" cy="1531359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694056" y="304800"/>
            <a:ext cx="3497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Bahnschrift" pitchFamily="34" charset="0"/>
              </a:rPr>
              <a:t>PARA MAIS INFORMAÇÕES:</a:t>
            </a:r>
          </a:p>
          <a:p>
            <a:pPr algn="just"/>
            <a:endParaRPr lang="pt-BR" b="1" dirty="0" smtClean="0">
              <a:latin typeface="Bahnschrift" pitchFamily="34" charset="0"/>
            </a:endParaRPr>
          </a:p>
          <a:p>
            <a:pPr algn="just"/>
            <a:r>
              <a:rPr lang="pt-BR" b="1" dirty="0" smtClean="0">
                <a:latin typeface="Bahnschrift" pitchFamily="34" charset="0"/>
              </a:rPr>
              <a:t>www.cartaofuturo.pr.gov.br</a:t>
            </a:r>
          </a:p>
          <a:p>
            <a:pPr algn="just"/>
            <a:r>
              <a:rPr lang="pt-BR" b="1" dirty="0" err="1" smtClean="0">
                <a:latin typeface="Bahnschrift" pitchFamily="34" charset="0"/>
              </a:rPr>
              <a:t>E-mail</a:t>
            </a:r>
            <a:r>
              <a:rPr lang="pt-BR" b="1" dirty="0" smtClean="0">
                <a:latin typeface="Bahnschrift" pitchFamily="34" charset="0"/>
              </a:rPr>
              <a:t>: </a:t>
            </a:r>
            <a:r>
              <a:rPr lang="pt-BR" b="1" dirty="0" smtClean="0">
                <a:latin typeface="Bahnschrift" pitchFamily="34" charset="0"/>
                <a:hlinkClick r:id="rId4"/>
              </a:rPr>
              <a:t>cartaofuturo@sejuf.pr.gov.br</a:t>
            </a:r>
            <a:endParaRPr lang="pt-BR" b="1" dirty="0" smtClean="0">
              <a:latin typeface="Bahnschrift" pitchFamily="34" charset="0"/>
            </a:endParaRPr>
          </a:p>
          <a:p>
            <a:pPr algn="just"/>
            <a:r>
              <a:rPr lang="pt-BR" b="1" dirty="0" smtClean="0">
                <a:latin typeface="Bahnschrift" pitchFamily="34" charset="0"/>
              </a:rPr>
              <a:t>Telefone: (41) 3210-2818</a:t>
            </a:r>
            <a:endParaRPr lang="pt-BR" b="1" dirty="0">
              <a:latin typeface="Bahnschrif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p_apresentacao_cartao_futuro_00" id="{95E3F091-78B8-E14C-B52E-A52C34F4FCEB}" vid="{28CF99E2-B439-544D-A79B-7F1FEACD84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4522</TotalTime>
  <Words>1486</Words>
  <Application>Microsoft Macintosh PowerPoint</Application>
  <PresentationFormat>Personalizar</PresentationFormat>
  <Paragraphs>470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Márcio Popia</dc:creator>
  <cp:lastModifiedBy>camila.emoraes</cp:lastModifiedBy>
  <cp:revision>239</cp:revision>
  <cp:lastPrinted>2021-07-06T20:25:06Z</cp:lastPrinted>
  <dcterms:created xsi:type="dcterms:W3CDTF">2019-02-06T16:41:46Z</dcterms:created>
  <dcterms:modified xsi:type="dcterms:W3CDTF">2021-11-17T12:43:46Z</dcterms:modified>
</cp:coreProperties>
</file>