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51" r:id="rId3"/>
    <p:sldId id="324" r:id="rId4"/>
    <p:sldId id="329" r:id="rId5"/>
    <p:sldId id="330" r:id="rId6"/>
    <p:sldId id="331" r:id="rId7"/>
    <p:sldId id="352" r:id="rId8"/>
    <p:sldId id="353" r:id="rId9"/>
    <p:sldId id="334" r:id="rId10"/>
    <p:sldId id="335" r:id="rId11"/>
    <p:sldId id="337" r:id="rId12"/>
    <p:sldId id="338" r:id="rId13"/>
    <p:sldId id="339" r:id="rId14"/>
    <p:sldId id="340" r:id="rId15"/>
    <p:sldId id="343" r:id="rId16"/>
    <p:sldId id="344" r:id="rId17"/>
    <p:sldId id="348" r:id="rId18"/>
    <p:sldId id="355" r:id="rId19"/>
    <p:sldId id="354" r:id="rId20"/>
    <p:sldId id="349" r:id="rId21"/>
    <p:sldId id="350" r:id="rId22"/>
    <p:sldId id="356" r:id="rId23"/>
  </p:sldIdLst>
  <p:sldSz cx="12192000" cy="6858000"/>
  <p:notesSz cx="6877050" cy="96567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038" userDrawn="1">
          <p15:clr>
            <a:srgbClr val="A4A3A4"/>
          </p15:clr>
        </p15:guide>
        <p15:guide id="3" orient="horz" pos="323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3680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1" orient="horz" userDrawn="1">
          <p15:clr>
            <a:srgbClr val="A4A3A4"/>
          </p15:clr>
        </p15:guide>
        <p15:guide id="14" userDrawn="1">
          <p15:clr>
            <a:srgbClr val="A4A3A4"/>
          </p15:clr>
        </p15:guide>
        <p15:guide id="15" pos="7680" userDrawn="1">
          <p15:clr>
            <a:srgbClr val="A4A3A4"/>
          </p15:clr>
        </p15:guide>
        <p15:guide id="16" pos="642" userDrawn="1">
          <p15:clr>
            <a:srgbClr val="A4A3A4"/>
          </p15:clr>
        </p15:guide>
        <p15:guide id="17" orient="horz" pos="3022" userDrawn="1">
          <p15:clr>
            <a:srgbClr val="A4A3A4"/>
          </p15:clr>
        </p15:guide>
        <p15:guide id="18" orient="horz" pos="2160" userDrawn="1">
          <p15:clr>
            <a:srgbClr val="A4A3A4"/>
          </p15:clr>
        </p15:guide>
        <p15:guide id="19" pos="5813" userDrawn="1">
          <p15:clr>
            <a:srgbClr val="A4A3A4"/>
          </p15:clr>
        </p15:guide>
        <p15:guide id="20" pos="64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se masson" initials="dm" lastIdx="1" clrIdx="0">
    <p:extLst>
      <p:ext uri="{19B8F6BF-5375-455C-9EA6-DF929625EA0E}">
        <p15:presenceInfo xmlns:p15="http://schemas.microsoft.com/office/powerpoint/2012/main" userId="f716638a00e302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861"/>
    <a:srgbClr val="006FB0"/>
    <a:srgbClr val="009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7476AD-E176-4B2B-948C-34B5B42E5454}" v="11" dt="2021-01-13T00:38:12.5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3" autoAdjust="0"/>
    <p:restoredTop sz="94717"/>
  </p:normalViewPr>
  <p:slideViewPr>
    <p:cSldViewPr snapToGrid="0" snapToObjects="1">
      <p:cViewPr varScale="1">
        <p:scale>
          <a:sx n="108" d="100"/>
          <a:sy n="108" d="100"/>
        </p:scale>
        <p:origin x="450" y="114"/>
      </p:cViewPr>
      <p:guideLst>
        <p:guide pos="7038"/>
        <p:guide orient="horz" pos="323"/>
        <p:guide orient="horz" pos="4020"/>
        <p:guide orient="horz" pos="3680"/>
        <p:guide pos="3840"/>
        <p:guide orient="horz" pos="4320"/>
        <p:guide orient="horz"/>
        <p:guide/>
        <p:guide pos="7680"/>
        <p:guide pos="642"/>
        <p:guide orient="horz" pos="3022"/>
        <p:guide orient="horz" pos="2160"/>
        <p:guide pos="5813"/>
        <p:guide pos="642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3" Type="http://schemas.openxmlformats.org/officeDocument/2006/relationships/slide" Target="slides/slide4.xml"/><Relationship Id="rId21" Type="http://schemas.openxmlformats.org/officeDocument/2006/relationships/slide" Target="slides/slide22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0" Type="http://schemas.openxmlformats.org/officeDocument/2006/relationships/slide" Target="slides/slide21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10" Type="http://schemas.openxmlformats.org/officeDocument/2006/relationships/slide" Target="slides/slide11.xml"/><Relationship Id="rId19" Type="http://schemas.openxmlformats.org/officeDocument/2006/relationships/slide" Target="slides/slide20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e masson" userId="f716638a00e30250" providerId="LiveId" clId="{907476AD-E176-4B2B-948C-34B5B42E5454}"/>
    <pc:docChg chg="undo custSel addSld delSld modSld sldOrd modNotesMaster modHandout">
      <pc:chgData name="denise masson" userId="f716638a00e30250" providerId="LiveId" clId="{907476AD-E176-4B2B-948C-34B5B42E5454}" dt="2021-01-13T00:38:28.187" v="814" actId="20577"/>
      <pc:docMkLst>
        <pc:docMk/>
      </pc:docMkLst>
      <pc:sldChg chg="modSp mod">
        <pc:chgData name="denise masson" userId="f716638a00e30250" providerId="LiveId" clId="{907476AD-E176-4B2B-948C-34B5B42E5454}" dt="2021-01-13T00:31:28.290" v="532" actId="20577"/>
        <pc:sldMkLst>
          <pc:docMk/>
          <pc:sldMk cId="1605017175" sldId="325"/>
        </pc:sldMkLst>
        <pc:spChg chg="mod">
          <ac:chgData name="denise masson" userId="f716638a00e30250" providerId="LiveId" clId="{907476AD-E176-4B2B-948C-34B5B42E5454}" dt="2021-01-13T00:31:28.290" v="532" actId="20577"/>
          <ac:spMkLst>
            <pc:docMk/>
            <pc:sldMk cId="1605017175" sldId="325"/>
            <ac:spMk id="5" creationId="{63E60716-9957-4DE5-9A8B-93AE0271AEAD}"/>
          </ac:spMkLst>
        </pc:spChg>
      </pc:sldChg>
      <pc:sldChg chg="modSp mod">
        <pc:chgData name="denise masson" userId="f716638a00e30250" providerId="LiveId" clId="{907476AD-E176-4B2B-948C-34B5B42E5454}" dt="2021-01-09T01:29:04.412" v="127" actId="122"/>
        <pc:sldMkLst>
          <pc:docMk/>
          <pc:sldMk cId="1544995549" sldId="326"/>
        </pc:sldMkLst>
        <pc:graphicFrameChg chg="mod modGraphic">
          <ac:chgData name="denise masson" userId="f716638a00e30250" providerId="LiveId" clId="{907476AD-E176-4B2B-948C-34B5B42E5454}" dt="2021-01-09T01:29:04.412" v="127" actId="122"/>
          <ac:graphicFrameMkLst>
            <pc:docMk/>
            <pc:sldMk cId="1544995549" sldId="326"/>
            <ac:graphicFrameMk id="2" creationId="{78855E83-6101-4BB7-B5C2-62D8846C4972}"/>
          </ac:graphicFrameMkLst>
        </pc:graphicFrameChg>
      </pc:sldChg>
      <pc:sldChg chg="modSp mod">
        <pc:chgData name="denise masson" userId="f716638a00e30250" providerId="LiveId" clId="{907476AD-E176-4B2B-948C-34B5B42E5454}" dt="2021-01-11T00:07:52.996" v="172" actId="123"/>
        <pc:sldMkLst>
          <pc:docMk/>
          <pc:sldMk cId="3986386253" sldId="328"/>
        </pc:sldMkLst>
        <pc:spChg chg="mod">
          <ac:chgData name="denise masson" userId="f716638a00e30250" providerId="LiveId" clId="{907476AD-E176-4B2B-948C-34B5B42E5454}" dt="2021-01-11T00:07:52.996" v="172" actId="123"/>
          <ac:spMkLst>
            <pc:docMk/>
            <pc:sldMk cId="3986386253" sldId="328"/>
            <ac:spMk id="5" creationId="{63E60716-9957-4DE5-9A8B-93AE0271AEAD}"/>
          </ac:spMkLst>
        </pc:spChg>
      </pc:sldChg>
      <pc:sldChg chg="modSp mod">
        <pc:chgData name="denise masson" userId="f716638a00e30250" providerId="LiveId" clId="{907476AD-E176-4B2B-948C-34B5B42E5454}" dt="2021-01-11T00:42:28.027" v="357" actId="123"/>
        <pc:sldMkLst>
          <pc:docMk/>
          <pc:sldMk cId="810516613" sldId="329"/>
        </pc:sldMkLst>
        <pc:spChg chg="mod">
          <ac:chgData name="denise masson" userId="f716638a00e30250" providerId="LiveId" clId="{907476AD-E176-4B2B-948C-34B5B42E5454}" dt="2021-01-11T00:42:28.027" v="357" actId="123"/>
          <ac:spMkLst>
            <pc:docMk/>
            <pc:sldMk cId="810516613" sldId="329"/>
            <ac:spMk id="5" creationId="{63E60716-9957-4DE5-9A8B-93AE0271AEAD}"/>
          </ac:spMkLst>
        </pc:spChg>
      </pc:sldChg>
      <pc:sldChg chg="modSp mod">
        <pc:chgData name="denise masson" userId="f716638a00e30250" providerId="LiveId" clId="{907476AD-E176-4B2B-948C-34B5B42E5454}" dt="2021-01-11T00:16:50.089" v="356" actId="122"/>
        <pc:sldMkLst>
          <pc:docMk/>
          <pc:sldMk cId="1499336488" sldId="330"/>
        </pc:sldMkLst>
        <pc:graphicFrameChg chg="mod modGraphic">
          <ac:chgData name="denise masson" userId="f716638a00e30250" providerId="LiveId" clId="{907476AD-E176-4B2B-948C-34B5B42E5454}" dt="2021-01-11T00:16:50.089" v="356" actId="122"/>
          <ac:graphicFrameMkLst>
            <pc:docMk/>
            <pc:sldMk cId="1499336488" sldId="330"/>
            <ac:graphicFrameMk id="2" creationId="{E71679FC-4A2D-4177-B67F-672CD0DFDDC8}"/>
          </ac:graphicFrameMkLst>
        </pc:graphicFrameChg>
      </pc:sldChg>
      <pc:sldChg chg="modSp mod">
        <pc:chgData name="denise masson" userId="f716638a00e30250" providerId="LiveId" clId="{907476AD-E176-4B2B-948C-34B5B42E5454}" dt="2021-01-11T01:45:50.007" v="500" actId="12"/>
        <pc:sldMkLst>
          <pc:docMk/>
          <pc:sldMk cId="1373015983" sldId="331"/>
        </pc:sldMkLst>
        <pc:spChg chg="mod">
          <ac:chgData name="denise masson" userId="f716638a00e30250" providerId="LiveId" clId="{907476AD-E176-4B2B-948C-34B5B42E5454}" dt="2021-01-11T01:45:50.007" v="500" actId="12"/>
          <ac:spMkLst>
            <pc:docMk/>
            <pc:sldMk cId="1373015983" sldId="331"/>
            <ac:spMk id="5" creationId="{63E60716-9957-4DE5-9A8B-93AE0271AEAD}"/>
          </ac:spMkLst>
        </pc:spChg>
      </pc:sldChg>
      <pc:sldChg chg="modSp mod">
        <pc:chgData name="denise masson" userId="f716638a00e30250" providerId="LiveId" clId="{907476AD-E176-4B2B-948C-34B5B42E5454}" dt="2021-01-09T01:52:00.917" v="168" actId="20577"/>
        <pc:sldMkLst>
          <pc:docMk/>
          <pc:sldMk cId="4273123918" sldId="333"/>
        </pc:sldMkLst>
        <pc:spChg chg="mod">
          <ac:chgData name="denise masson" userId="f716638a00e30250" providerId="LiveId" clId="{907476AD-E176-4B2B-948C-34B5B42E5454}" dt="2021-01-09T01:52:00.917" v="168" actId="20577"/>
          <ac:spMkLst>
            <pc:docMk/>
            <pc:sldMk cId="4273123918" sldId="333"/>
            <ac:spMk id="5" creationId="{63E60716-9957-4DE5-9A8B-93AE0271AEAD}"/>
          </ac:spMkLst>
        </pc:spChg>
      </pc:sldChg>
      <pc:sldChg chg="modSp mod">
        <pc:chgData name="denise masson" userId="f716638a00e30250" providerId="LiveId" clId="{907476AD-E176-4B2B-948C-34B5B42E5454}" dt="2021-01-09T01:29:23.842" v="142" actId="20577"/>
        <pc:sldMkLst>
          <pc:docMk/>
          <pc:sldMk cId="784822176" sldId="334"/>
        </pc:sldMkLst>
        <pc:spChg chg="mod">
          <ac:chgData name="denise masson" userId="f716638a00e30250" providerId="LiveId" clId="{907476AD-E176-4B2B-948C-34B5B42E5454}" dt="2021-01-09T01:29:23.842" v="142" actId="20577"/>
          <ac:spMkLst>
            <pc:docMk/>
            <pc:sldMk cId="784822176" sldId="334"/>
            <ac:spMk id="5" creationId="{63E60716-9957-4DE5-9A8B-93AE0271AEAD}"/>
          </ac:spMkLst>
        </pc:spChg>
      </pc:sldChg>
      <pc:sldChg chg="modSp mod ord">
        <pc:chgData name="denise masson" userId="f716638a00e30250" providerId="LiveId" clId="{907476AD-E176-4B2B-948C-34B5B42E5454}" dt="2021-01-13T00:36:59.386" v="785" actId="20577"/>
        <pc:sldMkLst>
          <pc:docMk/>
          <pc:sldMk cId="3739501958" sldId="335"/>
        </pc:sldMkLst>
        <pc:spChg chg="mod">
          <ac:chgData name="denise masson" userId="f716638a00e30250" providerId="LiveId" clId="{907476AD-E176-4B2B-948C-34B5B42E5454}" dt="2021-01-13T00:36:59.386" v="785" actId="20577"/>
          <ac:spMkLst>
            <pc:docMk/>
            <pc:sldMk cId="3739501958" sldId="335"/>
            <ac:spMk id="5" creationId="{63E60716-9957-4DE5-9A8B-93AE0271AEAD}"/>
          </ac:spMkLst>
        </pc:spChg>
      </pc:sldChg>
      <pc:sldChg chg="addSp delSp modSp mod">
        <pc:chgData name="denise masson" userId="f716638a00e30250" providerId="LiveId" clId="{907476AD-E176-4B2B-948C-34B5B42E5454}" dt="2021-01-13T00:38:28.187" v="814" actId="20577"/>
        <pc:sldMkLst>
          <pc:docMk/>
          <pc:sldMk cId="2607780313" sldId="338"/>
        </pc:sldMkLst>
        <pc:spChg chg="mod">
          <ac:chgData name="denise masson" userId="f716638a00e30250" providerId="LiveId" clId="{907476AD-E176-4B2B-948C-34B5B42E5454}" dt="2021-01-13T00:37:27.969" v="805" actId="5793"/>
          <ac:spMkLst>
            <pc:docMk/>
            <pc:sldMk cId="2607780313" sldId="338"/>
            <ac:spMk id="5" creationId="{63E60716-9957-4DE5-9A8B-93AE0271AEAD}"/>
          </ac:spMkLst>
        </pc:spChg>
        <pc:graphicFrameChg chg="del modGraphic">
          <ac:chgData name="denise masson" userId="f716638a00e30250" providerId="LiveId" clId="{907476AD-E176-4B2B-948C-34B5B42E5454}" dt="2021-01-13T00:37:34.935" v="806" actId="478"/>
          <ac:graphicFrameMkLst>
            <pc:docMk/>
            <pc:sldMk cId="2607780313" sldId="338"/>
            <ac:graphicFrameMk id="2" creationId="{FEFCA0E4-DDB6-4C08-9110-F7481ABF27F6}"/>
          </ac:graphicFrameMkLst>
        </pc:graphicFrameChg>
        <pc:graphicFrameChg chg="add mod modGraphic">
          <ac:chgData name="denise masson" userId="f716638a00e30250" providerId="LiveId" clId="{907476AD-E176-4B2B-948C-34B5B42E5454}" dt="2021-01-13T00:38:28.187" v="814" actId="20577"/>
          <ac:graphicFrameMkLst>
            <pc:docMk/>
            <pc:sldMk cId="2607780313" sldId="338"/>
            <ac:graphicFrameMk id="3" creationId="{15F03EB7-C356-4F4A-8BBA-FFFA68286617}"/>
          </ac:graphicFrameMkLst>
        </pc:graphicFrameChg>
      </pc:sldChg>
      <pc:sldChg chg="addSp delSp modSp add del mod">
        <pc:chgData name="denise masson" userId="f716638a00e30250" providerId="LiveId" clId="{907476AD-E176-4B2B-948C-34B5B42E5454}" dt="2021-01-13T00:37:05.761" v="796" actId="20577"/>
        <pc:sldMkLst>
          <pc:docMk/>
          <pc:sldMk cId="655512792" sldId="339"/>
        </pc:sldMkLst>
        <pc:spChg chg="mod">
          <ac:chgData name="denise masson" userId="f716638a00e30250" providerId="LiveId" clId="{907476AD-E176-4B2B-948C-34B5B42E5454}" dt="2021-01-13T00:37:05.761" v="796" actId="20577"/>
          <ac:spMkLst>
            <pc:docMk/>
            <pc:sldMk cId="655512792" sldId="339"/>
            <ac:spMk id="5" creationId="{63E60716-9957-4DE5-9A8B-93AE0271AEAD}"/>
          </ac:spMkLst>
        </pc:spChg>
        <pc:graphicFrameChg chg="add del mod modGraphic">
          <ac:chgData name="denise masson" userId="f716638a00e30250" providerId="LiveId" clId="{907476AD-E176-4B2B-948C-34B5B42E5454}" dt="2021-01-09T01:40:09.355" v="158"/>
          <ac:graphicFrameMkLst>
            <pc:docMk/>
            <pc:sldMk cId="655512792" sldId="339"/>
            <ac:graphicFrameMk id="2" creationId="{D4305422-7540-4BAE-876C-2342918535C0}"/>
          </ac:graphicFrameMkLst>
        </pc:graphicFrameChg>
        <pc:graphicFrameChg chg="add del mod modGraphic">
          <ac:chgData name="denise masson" userId="f716638a00e30250" providerId="LiveId" clId="{907476AD-E176-4B2B-948C-34B5B42E5454}" dt="2021-01-13T00:36:38.977" v="758" actId="478"/>
          <ac:graphicFrameMkLst>
            <pc:docMk/>
            <pc:sldMk cId="655512792" sldId="339"/>
            <ac:graphicFrameMk id="3" creationId="{6457200F-7940-42D3-B9BA-F35421551E94}"/>
          </ac:graphicFrameMkLst>
        </pc:graphicFrameChg>
      </pc:sldChg>
      <pc:sldChg chg="modSp mod">
        <pc:chgData name="denise masson" userId="f716638a00e30250" providerId="LiveId" clId="{907476AD-E176-4B2B-948C-34B5B42E5454}" dt="2021-01-08T18:18:19.659" v="105" actId="20577"/>
        <pc:sldMkLst>
          <pc:docMk/>
          <pc:sldMk cId="3739501958" sldId="341"/>
        </pc:sldMkLst>
        <pc:spChg chg="mod">
          <ac:chgData name="denise masson" userId="f716638a00e30250" providerId="LiveId" clId="{907476AD-E176-4B2B-948C-34B5B42E5454}" dt="2021-01-08T18:18:19.659" v="105" actId="20577"/>
          <ac:spMkLst>
            <pc:docMk/>
            <pc:sldMk cId="3739501958" sldId="341"/>
            <ac:spMk id="5" creationId="{63E60716-9957-4DE5-9A8B-93AE0271AEA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2BCF8-6E25-4B04-B9B6-DF0CEB29819A}" type="datetimeFigureOut">
              <a:rPr lang="pt-BR" smtClean="0"/>
              <a:pPr/>
              <a:t>15/06/2021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B903C-BFCC-46A9-9298-B7D270300B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45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45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B4CB5-06F1-AA45-A19D-64C3EB12BBE0}" type="datetimeFigureOut">
              <a:rPr lang="pt-BR" smtClean="0"/>
              <a:pPr/>
              <a:t>15/06/2021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7912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706" y="4647317"/>
            <a:ext cx="5501640" cy="38023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72250"/>
            <a:ext cx="2980055" cy="4845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5404" y="9172250"/>
            <a:ext cx="2980055" cy="4845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4A694-917A-A342-A91B-ECB99F0DF5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59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Você poderá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746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35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35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35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35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35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35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35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35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35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3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35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35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35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35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35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35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35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35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3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35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3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5FE6A-1F2C-654A-BC2D-8F70726D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FAE71B-BE9C-224A-B997-C03D222A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05A08A-4454-4147-8725-3FECEFBE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15/06/2021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F4D7D5-C9F7-0D46-81AF-516B2DA1F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D211AC-7E74-6A4C-8B9C-769343DF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00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DEC4A-0780-BC4D-B143-4AC477EF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CB87EA-6915-7648-8BC6-07810E0EF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D8FB27-841A-DC47-906B-9C00D458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15/06/2021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CF8702-2575-974A-AFBD-9055C9C1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C7F395-77A4-224A-8A49-400BD6A6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46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44AA08-EA79-1045-A9C3-737369B92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604476-65D1-414A-8B89-FFA72C2A7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2062F0-24BB-D84F-B533-0AC604B8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15/06/2021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9C3722-9167-F341-8F5A-0EB3AE51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5777F9-CB17-F846-9102-AC4B836E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28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B49F4-55AA-3E48-95B3-271CF9D2B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5BE819-B413-DE48-BA1E-A64D3DEC9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583C7C-56E9-8841-ADB2-1D8AC490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15/06/2021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53FF3E-57B6-4B4E-82BC-E815E6B9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5AC907-0BA7-D44F-A342-A8309F0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48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CBF32-E16A-604E-8F06-AEF77A95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A450C2-E809-EB48-8D58-F4E6CDEE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D86160-E198-9C4E-8EFC-7A554C66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15/06/2021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6ADCFB-3735-6E4F-903B-A354844F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49ABF8-F511-B04D-9212-0780A96B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38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E086A-3781-224F-AAE4-10B6C759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1BF604-BB10-A241-8133-5B2B9F826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9879BA-0EDE-E040-8978-AE50A8763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F220F8-978C-9D4A-8858-98DE0275C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15/06/2021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878245-0846-6542-9FCD-24198381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ADB186-EAEF-E141-AA4C-641E6B32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67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E8FA2-00CC-8640-A20B-FE8DF8B9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C6546-9187-0246-9A1F-21979F0A2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A8ADA0-C9E6-BF41-8D68-B94F6469D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3A039A0-0E97-0F43-A96C-5B6894B58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80B475E-6155-C248-815F-8FB94577F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1B82D97-B0A3-254F-A80D-78486871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15/06/2021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329657-CE32-A043-805C-F705D70D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9A9495E-A9E1-C14C-8508-FFFD2EB3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75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45601-152C-1A43-8E1B-AC2ED365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9D64E7-977F-5842-972A-B6983EB7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15/06/2021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FEE6B5-0CD4-0C4D-917B-3DD5404C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666DC6-AA43-CE43-B038-6F211FC7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04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17E3EBC-4EF8-8141-8941-3BE2AA61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15/06/2021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E3113C4-159E-864E-B10A-D341D605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7E9AC4-1878-BF4C-A377-C2341BB8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99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AE340-6F86-F548-AE53-28365418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BD50CB-0A60-E346-9688-B6F620DBF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A1982B-149F-BF4A-975C-85A3D1C21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F9906E-75BC-B148-8283-41B457D7F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15/06/2021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371375-3626-E141-BF29-9F324FB6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6F1AFF-E650-BF4B-AC67-FA1EBB3B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08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BD110-AF85-184D-80A4-91DB2013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EFA75B3-E0FA-BF45-81E4-23F768071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9A0FFE-A9CA-9A4D-B063-BD13E342B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7A48F8-5413-2A48-896E-22C4B41E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15/06/2021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DF56F4-E1CD-D247-975A-0C9774F8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951A93-D181-784B-BE8C-BFD1C5C2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83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15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leicaocedca2021@sejuf.pr.gov.br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edca.pr.gov.br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>
            <a:extLst>
              <a:ext uri="{FF2B5EF4-FFF2-40B4-BE49-F238E27FC236}">
                <a16:creationId xmlns:a16="http://schemas.microsoft.com/office/drawing/2014/main" id="{3546162C-1E92-423F-892C-A9339C40D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t="12993" b="18938"/>
          <a:stretch/>
        </p:blipFill>
        <p:spPr>
          <a:xfrm>
            <a:off x="1109293" y="1086041"/>
            <a:ext cx="5500969" cy="293923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E97C7A7-DF75-6148-9C65-9A288497A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F3C1B05-FB3B-F84F-952E-6854FFDE883A}"/>
              </a:ext>
            </a:extLst>
          </p:cNvPr>
          <p:cNvSpPr txBox="1"/>
          <p:nvPr/>
        </p:nvSpPr>
        <p:spPr>
          <a:xfrm>
            <a:off x="793631" y="4589253"/>
            <a:ext cx="10509822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40"/>
              </a:lnSpc>
            </a:pPr>
            <a:r>
              <a:rPr lang="pt-BR" sz="2400" b="1" dirty="0"/>
              <a:t>APRESENTAÇÃO DO EDITAL DAS ELEIÇÕES PARA AS ORGANIZAÇÕES REPRESENTANTES DA SOCIEDADE CIVIL ORGANIZADA NO CEDCA/PR, PARA O BIÊNIO 2021/2023</a:t>
            </a:r>
            <a:endParaRPr lang="pt-BR" sz="2400" b="1" dirty="0">
              <a:solidFill>
                <a:srgbClr val="45586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840"/>
              </a:lnSpc>
            </a:pPr>
            <a:endParaRPr lang="pt-BR" sz="1600" dirty="0">
              <a:solidFill>
                <a:srgbClr val="45586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7530860" y="1783214"/>
            <a:ext cx="2932982" cy="2242059"/>
          </a:xfrm>
          <a:prstGeom prst="rect">
            <a:avLst/>
          </a:prstGeom>
        </p:spPr>
      </p:pic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>
          <a:xfrm>
            <a:off x="1221436" y="6323504"/>
            <a:ext cx="9696091" cy="365125"/>
          </a:xfrm>
        </p:spPr>
        <p:txBody>
          <a:bodyPr/>
          <a:lstStyle/>
          <a:p>
            <a:r>
              <a:rPr lang="pt-BR" sz="1000" dirty="0"/>
              <a:t>Deliberação nº 33/2021 – CEDCA/PR – Publicada no dia 16/06/2021 - DIOE nº 10956</a:t>
            </a:r>
          </a:p>
        </p:txBody>
      </p:sp>
    </p:spTree>
    <p:extLst>
      <p:ext uri="{BB962C8B-B14F-4D97-AF65-F5344CB8AC3E}">
        <p14:creationId xmlns:p14="http://schemas.microsoft.com/office/powerpoint/2010/main" val="217999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6">
            <a:extLst>
              <a:ext uri="{FF2B5EF4-FFF2-40B4-BE49-F238E27FC236}">
                <a16:creationId xmlns:a16="http://schemas.microsoft.com/office/drawing/2014/main" id="{3546162C-1E92-423F-892C-A9339C40D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t="12993" b="18938"/>
          <a:stretch/>
        </p:blipFill>
        <p:spPr>
          <a:xfrm>
            <a:off x="9816860" y="5106663"/>
            <a:ext cx="2375140" cy="12690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E671C7-572A-5F4F-9058-423A52AF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pic>
        <p:nvPicPr>
          <p:cNvPr id="6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9138541" y="5434642"/>
            <a:ext cx="821800" cy="941087"/>
          </a:xfrm>
          <a:prstGeom prst="rect">
            <a:avLst/>
          </a:prstGeom>
        </p:spPr>
      </p:pic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434713" y="1325672"/>
            <a:ext cx="11521497" cy="3705045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sz="1800" dirty="0"/>
              <a:t> As inscrições poderão ser realizadas na sede de um dos Escritórios Regionais da SEJUF, os quais as encaminharão à Comissão Eleitoral do CEDCA/PR, via malote interno da SEJUF, e-protocolo ou e-mail (</a:t>
            </a:r>
            <a:r>
              <a:rPr lang="pt-BR" sz="1800" dirty="0">
                <a:hlinkClick r:id="rId6"/>
              </a:rPr>
              <a:t>eleicaocedca2021@sejuf.pr.gov.br</a:t>
            </a:r>
            <a:r>
              <a:rPr lang="pt-BR" sz="1800" dirty="0"/>
              <a:t>);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dirty="0"/>
              <a:t> Também serão admitidas inscrições enviadas por correspondência (SEDEX com Aviso de Recebimento (A.R) </a:t>
            </a:r>
            <a:r>
              <a:rPr lang="pt-BR" sz="1800" b="1" u="sng" dirty="0"/>
              <a:t>com data máxima de envio até o dia 16 de Julho de 2021 </a:t>
            </a:r>
            <a:r>
              <a:rPr lang="pt-BR" sz="1800" dirty="0"/>
              <a:t>para à Secretaria-Executiva do CEDCA/PR, situada à Rua </a:t>
            </a:r>
            <a:r>
              <a:rPr lang="pt-BR" sz="1800" dirty="0" err="1"/>
              <a:t>Jacy</a:t>
            </a:r>
            <a:r>
              <a:rPr lang="pt-BR" sz="1800" dirty="0"/>
              <a:t> Loureiro de Campos, s/n, Palácio das Araucárias – 5° Andar, Torre A Centro Cívico, Curitiba, Paraná – CEP: 80530-915;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dirty="0"/>
              <a:t> Caso a inscrição seja efetuada na forma do parágrafo anterior, </a:t>
            </a:r>
            <a:r>
              <a:rPr lang="pt-BR" sz="1800" b="1" u="sng" dirty="0"/>
              <a:t>será considerada a data da postagem dos documentos como data de realização da inscrição</a:t>
            </a:r>
            <a:r>
              <a:rPr lang="pt-BR" sz="1800" dirty="0"/>
              <a:t>, para fins de averiguação quanto aos prazos estabelecidos neste regulamento;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dirty="0"/>
              <a:t> Nenhum registro de candidatura será admitido fora do período determinado pelo CEDCA/PR nos termos do presente regulamento;</a:t>
            </a:r>
          </a:p>
          <a:p>
            <a:pPr algn="l"/>
            <a:endParaRPr lang="pt-BR" sz="1400" b="1" dirty="0"/>
          </a:p>
          <a:p>
            <a:pPr algn="l"/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98638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6">
            <a:extLst>
              <a:ext uri="{FF2B5EF4-FFF2-40B4-BE49-F238E27FC236}">
                <a16:creationId xmlns:a16="http://schemas.microsoft.com/office/drawing/2014/main" id="{3546162C-1E92-423F-892C-A9339C40D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t="12993" b="18938"/>
          <a:stretch/>
        </p:blipFill>
        <p:spPr>
          <a:xfrm>
            <a:off x="9816860" y="5106663"/>
            <a:ext cx="2375140" cy="12690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E671C7-572A-5F4F-9058-423A52AF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pic>
        <p:nvPicPr>
          <p:cNvPr id="6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9138541" y="5434642"/>
            <a:ext cx="821800" cy="941087"/>
          </a:xfrm>
          <a:prstGeom prst="rect">
            <a:avLst/>
          </a:prstGeom>
        </p:spPr>
      </p:pic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434713" y="1552754"/>
            <a:ext cx="11521497" cy="3705045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sz="1800" dirty="0"/>
              <a:t> No momento do requerimento da inscrição, o candidato indicará a regional ampliada à qual pertence, observando a localização geográfica de sua sede de acordo com a divisão de regionais estabelecida no Anexo I deste regulamento;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dirty="0"/>
              <a:t> A requerente indicará no processo de inscrição, o representante que exercerá o direito ao voto, devendo ser indicado o e-mail deste representante, no qual será enviado o </a:t>
            </a:r>
            <a:r>
              <a:rPr lang="pt-BR" sz="1800" i="1" dirty="0" err="1"/>
              <a:t>login</a:t>
            </a:r>
            <a:r>
              <a:rPr lang="pt-BR" sz="1800" dirty="0"/>
              <a:t> e senha que o habilitará para votar no processo eleitoral; 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dirty="0"/>
              <a:t> A pessoa indicada poderá representar somente uma única organização; 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dirty="0"/>
              <a:t> Somente poderão votar e ser votadas no processo eleitoral as organizações que fizerem a inscrição prévia no período previsto neste regulamento, não sendo permitida a inclusão de novos votantes ou candidatos após este período; 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1" dirty="0"/>
              <a:t> O participante será responsável por acompanhar o cronograma e os documentos normativos do processo eleitoral publicados no site do CEDCA, </a:t>
            </a:r>
            <a:r>
              <a:rPr lang="pt-BR" sz="1800" b="1" u="sng" dirty="0">
                <a:hlinkClick r:id="rId6"/>
              </a:rPr>
              <a:t>http://www.cedca.pr.gov.br/.</a:t>
            </a:r>
            <a:endParaRPr lang="pt-BR" sz="1800" b="1" dirty="0"/>
          </a:p>
          <a:p>
            <a:pPr algn="l"/>
            <a:endParaRPr lang="pt-BR" sz="1800" dirty="0"/>
          </a:p>
          <a:p>
            <a:pPr algn="l"/>
            <a:endParaRPr lang="pt-BR" sz="1400" b="1" dirty="0"/>
          </a:p>
          <a:p>
            <a:pPr algn="l"/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986386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6">
            <a:extLst>
              <a:ext uri="{FF2B5EF4-FFF2-40B4-BE49-F238E27FC236}">
                <a16:creationId xmlns:a16="http://schemas.microsoft.com/office/drawing/2014/main" id="{3546162C-1E92-423F-892C-A9339C40D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t="12993" b="18938"/>
          <a:stretch/>
        </p:blipFill>
        <p:spPr>
          <a:xfrm>
            <a:off x="9816860" y="5106663"/>
            <a:ext cx="2375140" cy="12690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E671C7-572A-5F4F-9058-423A52AF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pic>
        <p:nvPicPr>
          <p:cNvPr id="6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9138541" y="5434642"/>
            <a:ext cx="821800" cy="941087"/>
          </a:xfrm>
          <a:prstGeom prst="rect">
            <a:avLst/>
          </a:prstGeom>
        </p:spPr>
      </p:pic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434713" y="1552754"/>
            <a:ext cx="11521497" cy="3705045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sz="1800" dirty="0"/>
              <a:t> A habilitação dos candidatos e votantes ao Processo Eleitoral pela Comissão Eleitoral será feita de acordo com o </a:t>
            </a:r>
            <a:r>
              <a:rPr lang="pt-BR" sz="1800" b="1" u="sng" dirty="0"/>
              <a:t>seguinte cronograma</a:t>
            </a:r>
            <a:r>
              <a:rPr lang="pt-BR" sz="1800" dirty="0"/>
              <a:t>: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BR" sz="1800" b="1" dirty="0"/>
              <a:t>Período de inscrição: de 16 de junho a 16 de julho de 2021;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pt-BR" sz="1800" b="1" dirty="0"/>
              <a:t>Live orientativa via YouTube na página SEJUF Paraná: 16 de junho de 2021;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pt-BR" sz="1800" b="1" dirty="0"/>
              <a:t>Análise pela Comissão Eleitoral: de 28 e 29 de julho de 2021;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pt-BR" sz="1800" b="1" dirty="0"/>
              <a:t>Divulgação e publicação das organizações habilitadas e inabilitadas: 02 de agosto de 2021;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pt-BR" sz="1800" b="1" dirty="0"/>
              <a:t>Prazo para impugnação por qualquer cidadão ou instituição e oferecimento de recurso: até as 12 horas do dia 05 de agosto de 2021;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pt-BR" sz="1800" b="1" dirty="0"/>
              <a:t>Publicação das impugnações e recursos protocolados: 10 de agosto de 2021;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pt-BR" sz="1800" b="1" dirty="0"/>
              <a:t>Prazo para a defesa: 12 e 13 de agosto de 2021;</a:t>
            </a:r>
          </a:p>
          <a:p>
            <a:pPr algn="l"/>
            <a:endParaRPr lang="pt-BR" sz="1800" dirty="0"/>
          </a:p>
          <a:p>
            <a:pPr algn="l"/>
            <a:endParaRPr lang="pt-BR" sz="1800" dirty="0"/>
          </a:p>
          <a:p>
            <a:pPr algn="l"/>
            <a:endParaRPr lang="pt-BR" sz="1400" b="1" dirty="0"/>
          </a:p>
          <a:p>
            <a:pPr algn="l"/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986386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6">
            <a:extLst>
              <a:ext uri="{FF2B5EF4-FFF2-40B4-BE49-F238E27FC236}">
                <a16:creationId xmlns:a16="http://schemas.microsoft.com/office/drawing/2014/main" id="{3546162C-1E92-423F-892C-A9339C40D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t="12993" b="18938"/>
          <a:stretch/>
        </p:blipFill>
        <p:spPr>
          <a:xfrm>
            <a:off x="9816860" y="5106663"/>
            <a:ext cx="2375140" cy="12690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E671C7-572A-5F4F-9058-423A52AF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pic>
        <p:nvPicPr>
          <p:cNvPr id="6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9138541" y="5434642"/>
            <a:ext cx="821800" cy="941087"/>
          </a:xfrm>
          <a:prstGeom prst="rect">
            <a:avLst/>
          </a:prstGeom>
        </p:spPr>
      </p:pic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434713" y="1531709"/>
            <a:ext cx="11521497" cy="3705045"/>
          </a:xfrm>
        </p:spPr>
        <p:txBody>
          <a:bodyPr/>
          <a:lstStyle/>
          <a:p>
            <a:pPr marL="342900" lvl="0" indent="-342900" algn="just">
              <a:buFont typeface="+mj-lt"/>
              <a:buAutoNum type="alphaLcParenR" startAt="8"/>
            </a:pPr>
            <a:r>
              <a:rPr lang="pt-BR" sz="1800" b="1" dirty="0"/>
              <a:t>Análise de recursos e impugnações pela Comissão Eleitoral: 18 e 19 de agosto de 2021;</a:t>
            </a:r>
          </a:p>
          <a:p>
            <a:pPr marL="342900" lvl="0" indent="-342900" algn="just">
              <a:buFont typeface="+mj-lt"/>
              <a:buAutoNum type="alphaLcParenR" startAt="8"/>
            </a:pPr>
            <a:r>
              <a:rPr lang="pt-BR" sz="1800" b="1" dirty="0"/>
              <a:t>Publicação da decisão da habilitação após recursos e impugnações: 23 de agosto de 2021;</a:t>
            </a:r>
          </a:p>
          <a:p>
            <a:pPr marL="342900" lvl="0" indent="-342900" algn="just">
              <a:buFont typeface="+mj-lt"/>
              <a:buAutoNum type="alphaLcParenR" startAt="8"/>
            </a:pPr>
            <a:r>
              <a:rPr lang="pt-BR" sz="1800" b="1" dirty="0"/>
              <a:t>Ato de carregamento das Organizações habilitadas votantes e candidatas na plataforma: 27 de agosto de 2021;</a:t>
            </a:r>
          </a:p>
          <a:p>
            <a:pPr marL="342900" lvl="0" indent="-342900" algn="just">
              <a:buFont typeface="+mj-lt"/>
              <a:buAutoNum type="alphaLcParenR" startAt="8"/>
            </a:pPr>
            <a:r>
              <a:rPr lang="pt-BR" sz="1800" b="1" dirty="0"/>
              <a:t>Ato público de análise de teste de sistema de votação: 30 de agosto de 2021;</a:t>
            </a:r>
          </a:p>
          <a:p>
            <a:pPr marL="342900" lvl="0" indent="-342900" algn="just">
              <a:buFont typeface="+mj-lt"/>
              <a:buAutoNum type="alphaLcParenR" startAt="8"/>
            </a:pPr>
            <a:r>
              <a:rPr lang="pt-BR" sz="1800" b="1" dirty="0"/>
              <a:t>Data da eleição: 02 de setembro de 2021;</a:t>
            </a:r>
          </a:p>
          <a:p>
            <a:pPr marL="342900" lvl="0" indent="-342900" algn="just">
              <a:buFont typeface="+mj-lt"/>
              <a:buAutoNum type="alphaLcParenR" startAt="8"/>
            </a:pPr>
            <a:r>
              <a:rPr lang="pt-BR" sz="1800" b="1" dirty="0"/>
              <a:t>Análise dos resultados da Eleição pela Comissão Eleitoral: até 15 de setembro de 2021;</a:t>
            </a:r>
          </a:p>
          <a:p>
            <a:pPr marL="342900" lvl="0" indent="-342900" algn="just">
              <a:buFont typeface="+mj-lt"/>
              <a:buAutoNum type="alphaLcParenR" startAt="8"/>
            </a:pPr>
            <a:r>
              <a:rPr lang="pt-BR" sz="1800" b="1" dirty="0"/>
              <a:t>Prazo limite para notificação das organizações em caso de duplicidade: até 17 de setembro de 2021;</a:t>
            </a:r>
          </a:p>
          <a:p>
            <a:pPr algn="l"/>
            <a:endParaRPr lang="pt-BR" sz="1800" dirty="0"/>
          </a:p>
          <a:p>
            <a:pPr algn="l"/>
            <a:endParaRPr lang="pt-BR" sz="1800" dirty="0"/>
          </a:p>
          <a:p>
            <a:pPr algn="l"/>
            <a:endParaRPr lang="pt-BR" sz="1400" b="1" dirty="0"/>
          </a:p>
          <a:p>
            <a:pPr algn="l"/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986386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6">
            <a:extLst>
              <a:ext uri="{FF2B5EF4-FFF2-40B4-BE49-F238E27FC236}">
                <a16:creationId xmlns:a16="http://schemas.microsoft.com/office/drawing/2014/main" id="{3546162C-1E92-423F-892C-A9339C40D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t="12993" b="18938"/>
          <a:stretch/>
        </p:blipFill>
        <p:spPr>
          <a:xfrm>
            <a:off x="9816860" y="5106663"/>
            <a:ext cx="2375140" cy="12690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E671C7-572A-5F4F-9058-423A52AF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pic>
        <p:nvPicPr>
          <p:cNvPr id="6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9138541" y="5434642"/>
            <a:ext cx="821800" cy="941087"/>
          </a:xfrm>
          <a:prstGeom prst="rect">
            <a:avLst/>
          </a:prstGeom>
        </p:spPr>
      </p:pic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434713" y="1552754"/>
            <a:ext cx="11521497" cy="3705045"/>
          </a:xfrm>
        </p:spPr>
        <p:txBody>
          <a:bodyPr/>
          <a:lstStyle/>
          <a:p>
            <a:pPr marL="342900" lvl="0" indent="-342900" algn="just">
              <a:buFont typeface="+mj-lt"/>
              <a:buAutoNum type="alphaLcParenR" startAt="15"/>
            </a:pPr>
            <a:r>
              <a:rPr lang="pt-BR" sz="1800" b="1" dirty="0"/>
              <a:t>Publicação do resultado final da eleição com as Organizações eleitas: 24 de setembro de 2021;</a:t>
            </a:r>
          </a:p>
          <a:p>
            <a:pPr marL="342900" lvl="0" indent="-342900" algn="just">
              <a:buFont typeface="+mj-lt"/>
              <a:buAutoNum type="alphaLcParenR" startAt="15"/>
            </a:pPr>
            <a:r>
              <a:rPr lang="pt-BR" sz="1800" b="1" dirty="0"/>
              <a:t>Indicação do Conselheiro pela Organização eleita: até 29 de setembro de 2021;</a:t>
            </a:r>
          </a:p>
          <a:p>
            <a:pPr marL="342900" lvl="0" indent="-342900" algn="just">
              <a:buFont typeface="+mj-lt"/>
              <a:buAutoNum type="alphaLcParenR" startAt="15"/>
            </a:pPr>
            <a:r>
              <a:rPr lang="pt-BR" sz="1800" b="1" dirty="0"/>
              <a:t>Publicação dos Conselheiros indicados pelas Organizações eleitas: 01 de outubro de 2021;</a:t>
            </a:r>
          </a:p>
          <a:p>
            <a:pPr marL="342900" lvl="0" indent="-342900" algn="just">
              <a:buFont typeface="+mj-lt"/>
              <a:buAutoNum type="alphaLcParenR" startAt="15"/>
            </a:pPr>
            <a:r>
              <a:rPr lang="pt-BR" sz="1800" b="1" dirty="0"/>
              <a:t>Prazo para impugnação por qualquer cidadão ou instituição e oferecimento de recurso em relação aos Conselheiros indicados pelas Organizações eleitas: até as 12 horas do dia 05 de outubro de 2021;</a:t>
            </a:r>
          </a:p>
          <a:p>
            <a:pPr marL="342900" lvl="0" indent="-342900" algn="just">
              <a:buFont typeface="+mj-lt"/>
              <a:buAutoNum type="alphaLcParenR" startAt="15"/>
            </a:pPr>
            <a:r>
              <a:rPr lang="pt-BR" sz="1800" b="1" dirty="0"/>
              <a:t>Publicação das impugnações e recursos protocolados: 7 de outubro de 2021;</a:t>
            </a:r>
          </a:p>
          <a:p>
            <a:pPr marL="342900" lvl="0" indent="-342900" algn="just">
              <a:buFont typeface="+mj-lt"/>
              <a:buAutoNum type="alphaLcParenR" startAt="15"/>
            </a:pPr>
            <a:r>
              <a:rPr lang="pt-BR" sz="1800" b="1" dirty="0"/>
              <a:t>Publicação do Decreto com os Conselheiros Eleitos: até 08 de outubro de 2021;</a:t>
            </a:r>
          </a:p>
          <a:p>
            <a:pPr marL="342900" lvl="0" indent="-342900" algn="just">
              <a:buFont typeface="+mj-lt"/>
              <a:buAutoNum type="alphaLcParenR" startAt="15"/>
            </a:pPr>
            <a:r>
              <a:rPr lang="pt-BR" sz="1800" b="1" dirty="0"/>
              <a:t>Posse e início de mandato dos Conselheiros em reunião plenária do mês de outubro.</a:t>
            </a:r>
          </a:p>
          <a:p>
            <a:pPr algn="l"/>
            <a:endParaRPr lang="pt-BR" sz="1800" dirty="0"/>
          </a:p>
          <a:p>
            <a:pPr algn="l"/>
            <a:endParaRPr lang="pt-BR" sz="1800" dirty="0"/>
          </a:p>
          <a:p>
            <a:pPr algn="l"/>
            <a:endParaRPr lang="pt-BR" sz="1400" b="1" dirty="0"/>
          </a:p>
          <a:p>
            <a:pPr algn="l"/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986386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6">
            <a:extLst>
              <a:ext uri="{FF2B5EF4-FFF2-40B4-BE49-F238E27FC236}">
                <a16:creationId xmlns:a16="http://schemas.microsoft.com/office/drawing/2014/main" id="{3546162C-1E92-423F-892C-A9339C40D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t="12993" b="18938"/>
          <a:stretch/>
        </p:blipFill>
        <p:spPr>
          <a:xfrm>
            <a:off x="9816860" y="5106663"/>
            <a:ext cx="2375140" cy="12690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E671C7-572A-5F4F-9058-423A52AF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pic>
        <p:nvPicPr>
          <p:cNvPr id="6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9138541" y="5434642"/>
            <a:ext cx="821800" cy="941087"/>
          </a:xfrm>
          <a:prstGeom prst="rect">
            <a:avLst/>
          </a:prstGeom>
        </p:spPr>
      </p:pic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434713" y="1552754"/>
            <a:ext cx="11521497" cy="3705045"/>
          </a:xfrm>
        </p:spPr>
        <p:txBody>
          <a:bodyPr/>
          <a:lstStyle/>
          <a:p>
            <a:pPr algn="just"/>
            <a:r>
              <a:rPr lang="pt-BR" b="1" dirty="0"/>
              <a:t>5. DA ELEIÇÃO DO CEDCA BIÊNIO 2021/2023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1" dirty="0"/>
              <a:t> </a:t>
            </a:r>
            <a:r>
              <a:rPr lang="pt-BR" sz="1800" dirty="0"/>
              <a:t>A Eleição dos doze representantes da sociedade civil para compor o CEDCA para o biênio 2021/2023 será realizada no </a:t>
            </a:r>
            <a:r>
              <a:rPr lang="pt-BR" sz="1800" b="1" u="sng" dirty="0"/>
              <a:t>dia 02 de setembro de 2021</a:t>
            </a:r>
            <a:r>
              <a:rPr lang="pt-BR" sz="1800" dirty="0"/>
              <a:t>, no horário das 10h00min (dez horas) às 17h00min (dezessete horas), ininterruptamente, por meio eletrônico;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dirty="0"/>
              <a:t> A eleição será simultânea em todo Estado do Paraná, mas as organizações da sociedade civil (OSC) candidatas e votantes habilitadas estarão divididas no processo eleitoral conforme sua habilitação por regional ampliada, sendo vetado a um eleitor habilitado em uma regional ampliada a votar em candidatas de outras regionais ampliadas que não a sua; 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dirty="0"/>
              <a:t> Para realização do processo eleitoral, será enviado ao e-mail do responsável para votação, informado na ficha de inscrição, o </a:t>
            </a:r>
            <a:r>
              <a:rPr lang="pt-BR" sz="1800" i="1" dirty="0"/>
              <a:t>login</a:t>
            </a:r>
            <a:r>
              <a:rPr lang="pt-BR" sz="1800" dirty="0"/>
              <a:t> e a senha que liberará o acesso à cédula eleitoral, onde poderá ser marcado candidatos equivalentes ao número de vagas para a regional ampliada, ou seja, votantes da ampliada de Curitiba poderão assinalar até quatro candidatos, votantes das demais regionais ampliadas poderão assinalar apenas um candidato;</a:t>
            </a:r>
          </a:p>
          <a:p>
            <a:pPr algn="l"/>
            <a:endParaRPr lang="pt-BR" sz="1800" dirty="0"/>
          </a:p>
          <a:p>
            <a:pPr algn="l"/>
            <a:endParaRPr lang="pt-BR" sz="1400" b="1" dirty="0"/>
          </a:p>
          <a:p>
            <a:pPr algn="l"/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986386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6">
            <a:extLst>
              <a:ext uri="{FF2B5EF4-FFF2-40B4-BE49-F238E27FC236}">
                <a16:creationId xmlns:a16="http://schemas.microsoft.com/office/drawing/2014/main" id="{3546162C-1E92-423F-892C-A9339C40D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t="12993" b="18938"/>
          <a:stretch/>
        </p:blipFill>
        <p:spPr>
          <a:xfrm>
            <a:off x="9816860" y="5106663"/>
            <a:ext cx="2375140" cy="12690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E671C7-572A-5F4F-9058-423A52AF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pic>
        <p:nvPicPr>
          <p:cNvPr id="6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9138541" y="5434642"/>
            <a:ext cx="821800" cy="941087"/>
          </a:xfrm>
          <a:prstGeom prst="rect">
            <a:avLst/>
          </a:prstGeom>
        </p:spPr>
      </p:pic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434713" y="1552754"/>
            <a:ext cx="11521497" cy="3705045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pt-BR" sz="1800" dirty="0"/>
              <a:t> A eleição obedecerá aos seguintes requisitos: </a:t>
            </a:r>
          </a:p>
          <a:p>
            <a:pPr algn="l"/>
            <a:r>
              <a:rPr lang="pt-BR" sz="1800" dirty="0"/>
              <a:t>a) Realização sob responsabilidade da Comissão Eleitoral e fiscalização e acompanhamento pelo Ministério Público, OAB/PR, Fórum DCA/PR e Defensoria Pública; </a:t>
            </a:r>
          </a:p>
          <a:p>
            <a:pPr algn="l"/>
            <a:r>
              <a:rPr lang="pt-BR" sz="1800" dirty="0"/>
              <a:t>b) Votação via internet;</a:t>
            </a:r>
          </a:p>
          <a:p>
            <a:pPr algn="l"/>
            <a:r>
              <a:rPr lang="pt-BR" sz="1800" dirty="0"/>
              <a:t>c) Apuração do resultado da votação, com elaboração de listagem do resultado em ordem decrescente de número de votos por regional ampliada;</a:t>
            </a:r>
          </a:p>
          <a:p>
            <a:pPr algn="l"/>
            <a:r>
              <a:rPr lang="pt-BR" sz="1800" dirty="0"/>
              <a:t>d) Registro em ata de todo o processo eleitoral, respeitando as divisões das regionais ampliadas; </a:t>
            </a:r>
          </a:p>
          <a:p>
            <a:pPr algn="l"/>
            <a:endParaRPr lang="pt-BR" sz="1800" dirty="0"/>
          </a:p>
          <a:p>
            <a:pPr algn="l">
              <a:buFont typeface="Arial" pitchFamily="34" charset="0"/>
              <a:buChar char="•"/>
            </a:pPr>
            <a:r>
              <a:rPr lang="pt-BR" sz="1800" dirty="0"/>
              <a:t> Após a indicação dos conselheiros, titulares e suplentes a Comissão Eleitoral divulgará o resultado final, sendo que os eleitos serão nomeados pelo Governador do Estado do Paraná para compor o CEDCA/PR no </a:t>
            </a:r>
            <a:r>
              <a:rPr lang="pt-BR" sz="1800" b="1" dirty="0"/>
              <a:t>biênio 2021/2023.</a:t>
            </a:r>
            <a:endParaRPr lang="pt-BR" sz="1800" dirty="0"/>
          </a:p>
          <a:p>
            <a:pPr lvl="1" algn="l" fontAlgn="base"/>
            <a:endParaRPr lang="pt-BR" sz="1800" dirty="0"/>
          </a:p>
          <a:p>
            <a:pPr lvl="1" algn="l" fontAlgn="base"/>
            <a:endParaRPr lang="pt-BR" sz="1800" dirty="0"/>
          </a:p>
          <a:p>
            <a:pPr lvl="1" algn="l" fontAlgn="base"/>
            <a:endParaRPr lang="pt-BR" sz="1800" dirty="0"/>
          </a:p>
          <a:p>
            <a:pPr algn="l"/>
            <a:endParaRPr lang="pt-BR" sz="1800" dirty="0"/>
          </a:p>
          <a:p>
            <a:pPr algn="l"/>
            <a:endParaRPr lang="pt-BR" sz="1400" b="1" dirty="0"/>
          </a:p>
          <a:p>
            <a:pPr algn="l"/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986386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6">
            <a:extLst>
              <a:ext uri="{FF2B5EF4-FFF2-40B4-BE49-F238E27FC236}">
                <a16:creationId xmlns:a16="http://schemas.microsoft.com/office/drawing/2014/main" id="{3546162C-1E92-423F-892C-A9339C40D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t="12993" b="18938"/>
          <a:stretch/>
        </p:blipFill>
        <p:spPr>
          <a:xfrm>
            <a:off x="9816860" y="5106663"/>
            <a:ext cx="2375140" cy="12690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E671C7-572A-5F4F-9058-423A52AF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3E60716-9957-4DE5-9A8B-93AE0271AEAD}"/>
              </a:ext>
            </a:extLst>
          </p:cNvPr>
          <p:cNvSpPr txBox="1"/>
          <p:nvPr/>
        </p:nvSpPr>
        <p:spPr>
          <a:xfrm>
            <a:off x="434714" y="940279"/>
            <a:ext cx="1152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ANEXO I</a:t>
            </a:r>
            <a:endParaRPr lang="pt-BR" sz="1400" dirty="0"/>
          </a:p>
        </p:txBody>
      </p:sp>
      <p:pic>
        <p:nvPicPr>
          <p:cNvPr id="6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9138541" y="5434642"/>
            <a:ext cx="821800" cy="941087"/>
          </a:xfrm>
          <a:prstGeom prst="rect">
            <a:avLst/>
          </a:prstGeom>
        </p:spPr>
      </p:pic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434713" y="1552754"/>
            <a:ext cx="11521497" cy="4157933"/>
          </a:xfrm>
        </p:spPr>
        <p:txBody>
          <a:bodyPr/>
          <a:lstStyle/>
          <a:p>
            <a:r>
              <a:rPr lang="pt-BR" sz="1400" b="1" dirty="0"/>
              <a:t>Divisão Regional ampliada:</a:t>
            </a:r>
            <a:endParaRPr lang="pt-BR" sz="1400" dirty="0"/>
          </a:p>
          <a:p>
            <a:r>
              <a:rPr lang="pt-BR" sz="1400" dirty="0"/>
              <a:t> </a:t>
            </a:r>
          </a:p>
          <a:p>
            <a:r>
              <a:rPr lang="pt-BR" sz="1400" b="1" dirty="0"/>
              <a:t>(Divisão baseada na estrutura administrativa da Secretaria de Estado da Justiça Família e Trabalho – SEJUF).</a:t>
            </a:r>
            <a:endParaRPr lang="pt-BR" sz="1400" dirty="0"/>
          </a:p>
          <a:p>
            <a:r>
              <a:rPr lang="pt-BR" sz="1400" b="1" dirty="0"/>
              <a:t> </a:t>
            </a:r>
            <a:endParaRPr lang="pt-BR" sz="1400" dirty="0"/>
          </a:p>
          <a:p>
            <a:pPr lvl="0" fontAlgn="base"/>
            <a:r>
              <a:rPr lang="pt-BR" sz="1400" b="1" dirty="0"/>
              <a:t>–</a:t>
            </a:r>
            <a:r>
              <a:rPr lang="pt-BR" sz="1400" dirty="0"/>
              <a:t> Regional Ampliada 1: Regional Ampliada de Curitiba;</a:t>
            </a:r>
          </a:p>
          <a:p>
            <a:pPr lvl="0" fontAlgn="base"/>
            <a:r>
              <a:rPr lang="pt-BR" sz="1400" b="1" dirty="0"/>
              <a:t>–</a:t>
            </a:r>
            <a:r>
              <a:rPr lang="pt-BR" sz="1400" dirty="0"/>
              <a:t> Regional Ampliada 2: Regional Ampliada de Foz do Iguaçu;</a:t>
            </a:r>
          </a:p>
          <a:p>
            <a:pPr lvl="0" fontAlgn="base"/>
            <a:r>
              <a:rPr lang="pt-BR" sz="1400" b="1" dirty="0"/>
              <a:t>–</a:t>
            </a:r>
            <a:r>
              <a:rPr lang="pt-BR" sz="1400" dirty="0"/>
              <a:t> Regional Ampliada 3: Regional Ampliada de Guarapuava;</a:t>
            </a:r>
          </a:p>
          <a:p>
            <a:pPr lvl="0" fontAlgn="base"/>
            <a:r>
              <a:rPr lang="pt-BR" sz="1400" b="1" dirty="0"/>
              <a:t>–</a:t>
            </a:r>
            <a:r>
              <a:rPr lang="pt-BR" sz="1400" dirty="0"/>
              <a:t> Regional Ampliada 4: Regional Ampliada de Cascavel;</a:t>
            </a:r>
          </a:p>
          <a:p>
            <a:pPr lvl="0" fontAlgn="base"/>
            <a:r>
              <a:rPr lang="pt-BR" sz="1400" b="1" dirty="0"/>
              <a:t>–</a:t>
            </a:r>
            <a:r>
              <a:rPr lang="pt-BR" sz="1400" dirty="0"/>
              <a:t> Regional Ampliada 5: Regional Ampliada de Ponta Grossa;</a:t>
            </a:r>
          </a:p>
          <a:p>
            <a:pPr lvl="0" fontAlgn="base"/>
            <a:r>
              <a:rPr lang="pt-BR" sz="1400" b="1" dirty="0"/>
              <a:t>–</a:t>
            </a:r>
            <a:r>
              <a:rPr lang="pt-BR" sz="1400" dirty="0"/>
              <a:t> Regional Ampliada 6: Regional Ampliada de Jacarezinho;</a:t>
            </a:r>
          </a:p>
          <a:p>
            <a:pPr lvl="0" fontAlgn="base"/>
            <a:r>
              <a:rPr lang="pt-BR" sz="1400" b="1" dirty="0"/>
              <a:t>–</a:t>
            </a:r>
            <a:r>
              <a:rPr lang="pt-BR" sz="1400" dirty="0"/>
              <a:t> Regional Ampliada 7: Regional Ampliada de Londrina;</a:t>
            </a:r>
          </a:p>
          <a:p>
            <a:pPr lvl="0" fontAlgn="base"/>
            <a:r>
              <a:rPr lang="pt-BR" sz="1400" b="1" dirty="0"/>
              <a:t>–</a:t>
            </a:r>
            <a:r>
              <a:rPr lang="pt-BR" sz="1400" dirty="0"/>
              <a:t> Regional Ampliada 8: Regional Ampliada de Maringá;</a:t>
            </a:r>
          </a:p>
          <a:p>
            <a:pPr lvl="0" fontAlgn="base"/>
            <a:r>
              <a:rPr lang="pt-BR" sz="1400" b="1" dirty="0"/>
              <a:t>–</a:t>
            </a:r>
            <a:r>
              <a:rPr lang="pt-BR" sz="1400" dirty="0"/>
              <a:t> Regional Ampliada 9: Regional Ampliada de Toledo;</a:t>
            </a:r>
          </a:p>
          <a:p>
            <a:endParaRPr lang="pt-BR" sz="1800" b="1" dirty="0"/>
          </a:p>
          <a:p>
            <a:pPr algn="l"/>
            <a:endParaRPr lang="pt-BR" sz="1800" dirty="0"/>
          </a:p>
          <a:p>
            <a:pPr algn="l"/>
            <a:endParaRPr lang="pt-BR" sz="1800" dirty="0"/>
          </a:p>
          <a:p>
            <a:pPr algn="l"/>
            <a:endParaRPr lang="pt-BR" sz="1400" b="1" dirty="0"/>
          </a:p>
          <a:p>
            <a:pPr algn="l"/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986386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6">
            <a:extLst>
              <a:ext uri="{FF2B5EF4-FFF2-40B4-BE49-F238E27FC236}">
                <a16:creationId xmlns:a16="http://schemas.microsoft.com/office/drawing/2014/main" id="{3546162C-1E92-423F-892C-A9339C40D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t="12993" b="18938"/>
          <a:stretch/>
        </p:blipFill>
        <p:spPr>
          <a:xfrm>
            <a:off x="9816860" y="5106663"/>
            <a:ext cx="2375140" cy="12690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E671C7-572A-5F4F-9058-423A52AF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3E60716-9957-4DE5-9A8B-93AE0271AEAD}"/>
              </a:ext>
            </a:extLst>
          </p:cNvPr>
          <p:cNvSpPr txBox="1"/>
          <p:nvPr/>
        </p:nvSpPr>
        <p:spPr>
          <a:xfrm>
            <a:off x="434714" y="940279"/>
            <a:ext cx="1152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ANEXO II</a:t>
            </a:r>
            <a:endParaRPr lang="pt-BR" sz="1400" dirty="0"/>
          </a:p>
        </p:txBody>
      </p:sp>
      <p:pic>
        <p:nvPicPr>
          <p:cNvPr id="6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9138541" y="5434642"/>
            <a:ext cx="821800" cy="941087"/>
          </a:xfrm>
          <a:prstGeom prst="rect">
            <a:avLst/>
          </a:prstGeom>
        </p:spPr>
      </p:pic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434713" y="1552754"/>
            <a:ext cx="11521497" cy="4157933"/>
          </a:xfrm>
        </p:spPr>
        <p:txBody>
          <a:bodyPr/>
          <a:lstStyle/>
          <a:p>
            <a:r>
              <a:rPr lang="pt-BR" sz="1400" b="1" u="sng" dirty="0"/>
              <a:t>Solicitação de Inscrição como:</a:t>
            </a:r>
            <a:endParaRPr lang="pt-BR" sz="1400" dirty="0"/>
          </a:p>
          <a:p>
            <a:r>
              <a:rPr lang="pt-BR" sz="1400" dirty="0"/>
              <a:t> </a:t>
            </a:r>
          </a:p>
          <a:p>
            <a:r>
              <a:rPr lang="pt-BR" sz="1400" b="1" dirty="0"/>
              <a:t>(   ) Candidato e votante</a:t>
            </a:r>
            <a:endParaRPr lang="pt-BR" sz="1400" dirty="0"/>
          </a:p>
          <a:p>
            <a:r>
              <a:rPr lang="pt-BR" sz="1400" dirty="0"/>
              <a:t> </a:t>
            </a:r>
          </a:p>
          <a:p>
            <a:r>
              <a:rPr lang="pt-BR" sz="1400" dirty="0"/>
              <a:t>Ao Presidente da Comissão Eleitoral</a:t>
            </a:r>
          </a:p>
          <a:p>
            <a:r>
              <a:rPr lang="pt-BR" sz="1400" dirty="0"/>
              <a:t>A Organização </a:t>
            </a:r>
            <a:r>
              <a:rPr lang="pt-BR" sz="1400" b="1" dirty="0"/>
              <a:t>________________________________________________________________</a:t>
            </a:r>
            <a:r>
              <a:rPr lang="pt-BR" sz="1400" dirty="0"/>
              <a:t>, inscrita no</a:t>
            </a:r>
          </a:p>
          <a:p>
            <a:r>
              <a:rPr lang="pt-BR" sz="1400" dirty="0"/>
              <a:t>CNPJ n.° ___________________________________, com sede e foro no Município de ____________________________, no Estado do Paraná, por meio de seu representante legal que subscreve o presente, requer sua habilitação no processo eleitoral com vistas ao preenchimento das vagas para a representação da sociedade civil no Conselho Estadual dos Direitos da Criança e do Adolescente do Paraná – CEDCA/PR, indicando como representante para VOTAR no dia da </a:t>
            </a:r>
            <a:r>
              <a:rPr lang="pt-BR" sz="1400" dirty="0" err="1"/>
              <a:t>Assembleia</a:t>
            </a:r>
            <a:r>
              <a:rPr lang="pt-BR" sz="1400" dirty="0"/>
              <a:t> Eletiva, o(a) Sr(a) _____________________________________, portador (a) do RG n° __________________ e inscrito (a) no CPF sob o n° _____________________________, </a:t>
            </a:r>
            <a:r>
              <a:rPr lang="pt-BR" sz="1400" b="1" dirty="0"/>
              <a:t>devendo o </a:t>
            </a:r>
            <a:r>
              <a:rPr lang="pt-BR" sz="1400" b="1" dirty="0" err="1"/>
              <a:t>login</a:t>
            </a:r>
            <a:r>
              <a:rPr lang="pt-BR" sz="1400" b="1" dirty="0"/>
              <a:t> e senha ser enviado no e-mail</a:t>
            </a:r>
            <a:r>
              <a:rPr lang="pt-BR" sz="1400" dirty="0"/>
              <a:t>: </a:t>
            </a:r>
          </a:p>
          <a:p>
            <a:r>
              <a:rPr lang="pt-BR" sz="1400" dirty="0"/>
              <a:t> (letra legível ou digitado)___________________________________________________________</a:t>
            </a:r>
          </a:p>
          <a:p>
            <a:r>
              <a:rPr lang="pt-BR" sz="1400" b="1" dirty="0"/>
              <a:t>*Assinalar a Regional Ampliada</a:t>
            </a:r>
          </a:p>
          <a:p>
            <a:endParaRPr lang="pt-BR" sz="1800" b="1" dirty="0"/>
          </a:p>
          <a:p>
            <a:pPr algn="l"/>
            <a:endParaRPr lang="pt-BR" sz="1800" dirty="0"/>
          </a:p>
          <a:p>
            <a:pPr algn="l"/>
            <a:endParaRPr lang="pt-BR" sz="1800" dirty="0"/>
          </a:p>
          <a:p>
            <a:pPr algn="l"/>
            <a:endParaRPr lang="pt-BR" sz="1400" b="1" dirty="0"/>
          </a:p>
          <a:p>
            <a:pPr algn="l"/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986386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6">
            <a:extLst>
              <a:ext uri="{FF2B5EF4-FFF2-40B4-BE49-F238E27FC236}">
                <a16:creationId xmlns:a16="http://schemas.microsoft.com/office/drawing/2014/main" id="{3546162C-1E92-423F-892C-A9339C40D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t="12993" b="18938"/>
          <a:stretch/>
        </p:blipFill>
        <p:spPr>
          <a:xfrm>
            <a:off x="9816860" y="5106663"/>
            <a:ext cx="2375140" cy="12690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E671C7-572A-5F4F-9058-423A52AF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pic>
        <p:nvPicPr>
          <p:cNvPr id="6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9138541" y="5434642"/>
            <a:ext cx="821800" cy="941087"/>
          </a:xfrm>
          <a:prstGeom prst="rect">
            <a:avLst/>
          </a:prstGeom>
        </p:spPr>
      </p:pic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434713" y="1552754"/>
            <a:ext cx="11521497" cy="3705045"/>
          </a:xfrm>
        </p:spPr>
        <p:txBody>
          <a:bodyPr/>
          <a:lstStyle/>
          <a:p>
            <a:endParaRPr lang="pt-BR" sz="1800" b="1" dirty="0"/>
          </a:p>
          <a:p>
            <a:pPr algn="l"/>
            <a:endParaRPr lang="pt-BR" sz="1800" dirty="0"/>
          </a:p>
          <a:p>
            <a:pPr algn="l"/>
            <a:endParaRPr lang="pt-BR" sz="1800" dirty="0"/>
          </a:p>
          <a:p>
            <a:pPr algn="l"/>
            <a:endParaRPr lang="pt-BR" sz="1400" b="1" dirty="0"/>
          </a:p>
          <a:p>
            <a:pPr algn="l"/>
            <a:endParaRPr lang="pt-BR" sz="1800" b="1" dirty="0"/>
          </a:p>
        </p:txBody>
      </p:sp>
      <p:pic>
        <p:nvPicPr>
          <p:cNvPr id="7" name="Imagem 6" descr="Anexeo II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7618" y="629728"/>
            <a:ext cx="5575792" cy="516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8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6">
            <a:extLst>
              <a:ext uri="{FF2B5EF4-FFF2-40B4-BE49-F238E27FC236}">
                <a16:creationId xmlns:a16="http://schemas.microsoft.com/office/drawing/2014/main" id="{3546162C-1E92-423F-892C-A9339C40D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t="12993" b="18938"/>
          <a:stretch/>
        </p:blipFill>
        <p:spPr>
          <a:xfrm>
            <a:off x="9816860" y="5106663"/>
            <a:ext cx="2375140" cy="12690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E671C7-572A-5F4F-9058-423A52AF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3E60716-9957-4DE5-9A8B-93AE0271AEAD}"/>
              </a:ext>
            </a:extLst>
          </p:cNvPr>
          <p:cNvSpPr txBox="1"/>
          <p:nvPr/>
        </p:nvSpPr>
        <p:spPr>
          <a:xfrm>
            <a:off x="434714" y="494675"/>
            <a:ext cx="11521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REGULAMENTO PARA AS ELEIÇÕES DAS ORGANIZAÇÕES REPRESENTANTES DA SOCIEDADE CIVIL -  BIÊNIO 2021/2023</a:t>
            </a:r>
            <a:endParaRPr lang="pt-BR" sz="2400" dirty="0"/>
          </a:p>
        </p:txBody>
      </p:sp>
      <p:pic>
        <p:nvPicPr>
          <p:cNvPr id="6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9138541" y="5434642"/>
            <a:ext cx="821800" cy="941087"/>
          </a:xfrm>
          <a:prstGeom prst="rect">
            <a:avLst/>
          </a:prstGeom>
        </p:spPr>
      </p:pic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434713" y="1552754"/>
            <a:ext cx="11521497" cy="3705045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endParaRPr lang="pt-BR" sz="1800" dirty="0"/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 Poderão participar do processo eleitoral todas as Organizações da Sociedade Civil que atenderem aos critérios estabelecidos no Regulamento das eleições, aprovado como parte integrante dessa deliberação;</a:t>
            </a:r>
          </a:p>
          <a:p>
            <a:pPr algn="just"/>
            <a:endParaRPr lang="pt-BR" dirty="0"/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 O presente regulamento destina-se à organização do processo de escolha das doze organizações da sociedade civil que comporão o Conselho Estadual dos Direitos da Criança e do Adolescente do Paraná – CEDCA/PR para o biênio de 2021/2023, por meio de seus representantes titulares e suplentes;</a:t>
            </a:r>
          </a:p>
          <a:p>
            <a:pPr algn="l">
              <a:buFont typeface="Arial" pitchFamily="34" charset="0"/>
              <a:buChar char="•"/>
            </a:pPr>
            <a:endParaRPr lang="pt-BR" sz="1800" dirty="0"/>
          </a:p>
          <a:p>
            <a:pPr algn="l">
              <a:buFont typeface="Arial" pitchFamily="34" charset="0"/>
              <a:buChar char="•"/>
            </a:pPr>
            <a:endParaRPr lang="pt-BR" sz="1800" dirty="0"/>
          </a:p>
          <a:p>
            <a:pPr algn="l"/>
            <a:endParaRPr lang="pt-BR" sz="1800" dirty="0"/>
          </a:p>
          <a:p>
            <a:pPr algn="l">
              <a:buFont typeface="Arial" pitchFamily="34" charset="0"/>
              <a:buChar char="•"/>
            </a:pPr>
            <a:endParaRPr lang="pt-BR" sz="1800" dirty="0"/>
          </a:p>
          <a:p>
            <a:pPr algn="l">
              <a:buFont typeface="Arial" pitchFamily="34" charset="0"/>
              <a:buChar char="•"/>
            </a:pP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986386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6">
            <a:extLst>
              <a:ext uri="{FF2B5EF4-FFF2-40B4-BE49-F238E27FC236}">
                <a16:creationId xmlns:a16="http://schemas.microsoft.com/office/drawing/2014/main" id="{3546162C-1E92-423F-892C-A9339C40D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t="12993" b="18938"/>
          <a:stretch/>
        </p:blipFill>
        <p:spPr>
          <a:xfrm>
            <a:off x="9816860" y="5106663"/>
            <a:ext cx="2375140" cy="12690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E671C7-572A-5F4F-9058-423A52AF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pic>
        <p:nvPicPr>
          <p:cNvPr id="6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9138541" y="5434642"/>
            <a:ext cx="821800" cy="941087"/>
          </a:xfrm>
          <a:prstGeom prst="rect">
            <a:avLst/>
          </a:prstGeom>
        </p:spPr>
      </p:pic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546856" y="767751"/>
            <a:ext cx="11521497" cy="4526858"/>
          </a:xfrm>
        </p:spPr>
        <p:txBody>
          <a:bodyPr/>
          <a:lstStyle/>
          <a:p>
            <a:endParaRPr lang="pt-BR" sz="1800" b="1" dirty="0"/>
          </a:p>
          <a:p>
            <a:pPr algn="l"/>
            <a:endParaRPr lang="pt-BR" sz="1800" dirty="0"/>
          </a:p>
          <a:p>
            <a:pPr algn="l"/>
            <a:endParaRPr lang="pt-BR" sz="1800" dirty="0"/>
          </a:p>
          <a:p>
            <a:pPr algn="l"/>
            <a:endParaRPr lang="pt-BR" sz="1400" b="1" dirty="0"/>
          </a:p>
          <a:p>
            <a:pPr algn="l"/>
            <a:endParaRPr lang="pt-BR" sz="1800" b="1" dirty="0"/>
          </a:p>
        </p:txBody>
      </p:sp>
      <p:pic>
        <p:nvPicPr>
          <p:cNvPr id="9" name="Imagem 8" descr="Anexo IV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2815" y="638355"/>
            <a:ext cx="5529532" cy="555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86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6">
            <a:extLst>
              <a:ext uri="{FF2B5EF4-FFF2-40B4-BE49-F238E27FC236}">
                <a16:creationId xmlns:a16="http://schemas.microsoft.com/office/drawing/2014/main" id="{3546162C-1E92-423F-892C-A9339C40D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t="12993" b="18938"/>
          <a:stretch/>
        </p:blipFill>
        <p:spPr>
          <a:xfrm>
            <a:off x="9816860" y="5106663"/>
            <a:ext cx="2375140" cy="12690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E671C7-572A-5F4F-9058-423A52AF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pic>
        <p:nvPicPr>
          <p:cNvPr id="6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9138541" y="5434642"/>
            <a:ext cx="821800" cy="941087"/>
          </a:xfrm>
          <a:prstGeom prst="rect">
            <a:avLst/>
          </a:prstGeom>
        </p:spPr>
      </p:pic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434713" y="1552754"/>
            <a:ext cx="11521497" cy="3705045"/>
          </a:xfrm>
        </p:spPr>
        <p:txBody>
          <a:bodyPr/>
          <a:lstStyle/>
          <a:p>
            <a:endParaRPr lang="pt-BR" sz="1800" b="1" dirty="0"/>
          </a:p>
          <a:p>
            <a:pPr algn="l"/>
            <a:endParaRPr lang="pt-BR" sz="1800" dirty="0"/>
          </a:p>
          <a:p>
            <a:pPr algn="l"/>
            <a:endParaRPr lang="pt-BR" sz="1800" dirty="0"/>
          </a:p>
          <a:p>
            <a:pPr algn="l"/>
            <a:endParaRPr lang="pt-BR" sz="1400" b="1" dirty="0"/>
          </a:p>
          <a:p>
            <a:pPr algn="l"/>
            <a:endParaRPr lang="pt-BR" sz="1800" b="1" dirty="0"/>
          </a:p>
        </p:txBody>
      </p:sp>
      <p:pic>
        <p:nvPicPr>
          <p:cNvPr id="10" name="Imagem 9" descr="anexo V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8475" y="534838"/>
            <a:ext cx="5331126" cy="557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86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6">
            <a:extLst>
              <a:ext uri="{FF2B5EF4-FFF2-40B4-BE49-F238E27FC236}">
                <a16:creationId xmlns:a16="http://schemas.microsoft.com/office/drawing/2014/main" id="{3546162C-1E92-423F-892C-A9339C40D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t="12993" b="18938"/>
          <a:stretch/>
        </p:blipFill>
        <p:spPr>
          <a:xfrm>
            <a:off x="9816860" y="5106663"/>
            <a:ext cx="2375140" cy="12690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E671C7-572A-5F4F-9058-423A52AF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pic>
        <p:nvPicPr>
          <p:cNvPr id="6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9138541" y="5434642"/>
            <a:ext cx="821800" cy="941087"/>
          </a:xfrm>
          <a:prstGeom prst="rect">
            <a:avLst/>
          </a:prstGeom>
        </p:spPr>
      </p:pic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434713" y="1552754"/>
            <a:ext cx="11521497" cy="3705045"/>
          </a:xfrm>
        </p:spPr>
        <p:txBody>
          <a:bodyPr/>
          <a:lstStyle/>
          <a:p>
            <a:pPr lvl="1" algn="l" fontAlgn="base"/>
            <a:r>
              <a:rPr lang="pt-BR" sz="1800" dirty="0" err="1"/>
              <a:t>E-mail</a:t>
            </a:r>
            <a:r>
              <a:rPr lang="pt-BR" sz="1800" dirty="0"/>
              <a:t>: </a:t>
            </a:r>
            <a:r>
              <a:rPr lang="pt-BR" sz="1800" b="1" dirty="0"/>
              <a:t>eleicaocedca2021@sejuf.pr.gov.br</a:t>
            </a:r>
          </a:p>
          <a:p>
            <a:pPr lvl="1" algn="l" fontAlgn="base"/>
            <a:endParaRPr lang="pt-BR" sz="1800" b="1" dirty="0"/>
          </a:p>
          <a:p>
            <a:pPr lvl="1" algn="l" fontAlgn="base"/>
            <a:r>
              <a:rPr lang="pt-BR" sz="1800" dirty="0"/>
              <a:t>Telefones: </a:t>
            </a:r>
            <a:r>
              <a:rPr lang="pt-BR" sz="1800" b="1" dirty="0"/>
              <a:t>(41) 3210-2555 ou (41) 3210-2563</a:t>
            </a:r>
          </a:p>
          <a:p>
            <a:pPr lvl="1" algn="l" fontAlgn="base"/>
            <a:endParaRPr lang="pt-BR" sz="1800" dirty="0"/>
          </a:p>
          <a:p>
            <a:pPr lvl="1" algn="l" fontAlgn="base"/>
            <a:endParaRPr lang="pt-BR" sz="1800" dirty="0"/>
          </a:p>
          <a:p>
            <a:pPr lvl="1" algn="l" fontAlgn="base"/>
            <a:endParaRPr lang="pt-BR" sz="1800" dirty="0"/>
          </a:p>
          <a:p>
            <a:pPr lvl="1" algn="l" fontAlgn="base"/>
            <a:endParaRPr lang="pt-BR" sz="1800" dirty="0"/>
          </a:p>
          <a:p>
            <a:pPr lvl="1" algn="l" fontAlgn="base"/>
            <a:endParaRPr lang="pt-BR" sz="1800" dirty="0"/>
          </a:p>
          <a:p>
            <a:pPr lvl="1" algn="l" fontAlgn="base"/>
            <a:endParaRPr lang="pt-BR" sz="1800" dirty="0"/>
          </a:p>
          <a:p>
            <a:pPr lvl="1" algn="l" fontAlgn="base"/>
            <a:endParaRPr lang="pt-BR" sz="1800" dirty="0"/>
          </a:p>
          <a:p>
            <a:pPr lvl="1" algn="l" fontAlgn="base"/>
            <a:r>
              <a:rPr lang="pt-BR" sz="1800" dirty="0"/>
              <a:t>Secretaria Executiva CEDCA/PR</a:t>
            </a:r>
            <a:br>
              <a:rPr lang="pt-BR" sz="1800" dirty="0"/>
            </a:br>
            <a:endParaRPr lang="pt-BR" sz="1800" dirty="0"/>
          </a:p>
          <a:p>
            <a:pPr lvl="1" algn="l" fontAlgn="base"/>
            <a:endParaRPr lang="pt-BR" sz="1800" dirty="0"/>
          </a:p>
          <a:p>
            <a:pPr lvl="1" algn="l" fontAlgn="base"/>
            <a:endParaRPr lang="pt-BR" sz="1800" dirty="0"/>
          </a:p>
          <a:p>
            <a:pPr algn="l"/>
            <a:endParaRPr lang="pt-BR" sz="1800" dirty="0"/>
          </a:p>
          <a:p>
            <a:pPr algn="l"/>
            <a:endParaRPr lang="pt-BR" sz="1400" b="1" dirty="0"/>
          </a:p>
          <a:p>
            <a:pPr algn="l"/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986386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6">
            <a:extLst>
              <a:ext uri="{FF2B5EF4-FFF2-40B4-BE49-F238E27FC236}">
                <a16:creationId xmlns:a16="http://schemas.microsoft.com/office/drawing/2014/main" id="{3546162C-1E92-423F-892C-A9339C40D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t="12993" b="18938"/>
          <a:stretch/>
        </p:blipFill>
        <p:spPr>
          <a:xfrm>
            <a:off x="9816860" y="5106663"/>
            <a:ext cx="2375140" cy="12690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E671C7-572A-5F4F-9058-423A52AF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pic>
        <p:nvPicPr>
          <p:cNvPr id="6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9138541" y="5434642"/>
            <a:ext cx="821800" cy="941087"/>
          </a:xfrm>
          <a:prstGeom prst="rect">
            <a:avLst/>
          </a:prstGeom>
        </p:spPr>
      </p:pic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434713" y="1552754"/>
            <a:ext cx="11521497" cy="4347714"/>
          </a:xfrm>
        </p:spPr>
        <p:txBody>
          <a:bodyPr/>
          <a:lstStyle/>
          <a:p>
            <a:pPr algn="l"/>
            <a:r>
              <a:rPr lang="pt-BR" b="1" dirty="0"/>
              <a:t>1. DA ORGANIZAÇÃO</a:t>
            </a:r>
          </a:p>
          <a:p>
            <a:pPr algn="l">
              <a:buFont typeface="Arial" pitchFamily="34" charset="0"/>
              <a:buChar char="•"/>
            </a:pPr>
            <a:endParaRPr lang="pt-BR" sz="1400" b="1" dirty="0"/>
          </a:p>
          <a:p>
            <a:pPr algn="just">
              <a:buFont typeface="Arial" pitchFamily="34" charset="0"/>
              <a:buChar char="•"/>
            </a:pPr>
            <a:r>
              <a:rPr lang="pt-BR" sz="1800" b="1" dirty="0"/>
              <a:t> </a:t>
            </a:r>
            <a:r>
              <a:rPr lang="pt-BR" sz="1800" dirty="0"/>
              <a:t>Quando as organizações da sociedade civil compuserem a mesma federação, confederação ou atuarem em mais de um município no caso de eleitas em mais de uma regional ampliada, deverão se reunir e indicar uma única entre as eleitas para ocupar uma das doze vagas da sociedade civil organizada no CEDCA/PR;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1800" b="1" dirty="0"/>
              <a:t> </a:t>
            </a:r>
            <a:r>
              <a:rPr lang="pt-BR" sz="1800" dirty="0"/>
              <a:t>As vagas abertas nas Regionais ampliadas anteriormente duplicadas serão preenchidas pela organização imediatamente mais votada na ordem de sequência de classificação que evite a duplicação; 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dirty="0"/>
              <a:t> As Organizações interessadas em participar do processo de eleição dos doze conselheiros da sociedade civil, formarão colégios eleitorais em nove regionais ampliadas, compostas pela junção de duas ou mais regionais vizinhas;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dirty="0"/>
              <a:t> As vagas serão distribuídas nas nove regionais ampliadas, sendo que a Regional ampliada de Curitiba, onde está localizada a maior concentração de crianças e adolescentes do Estado, terá o direito de eleger quatro organizações para serem conselheiras; </a:t>
            </a:r>
            <a:r>
              <a:rPr lang="pt-BR" sz="1000" b="1" dirty="0"/>
              <a:t>*Caso alguma regional ampliada não apresente nenhum candidato ou não tenha candidato habilitado para o processo eleitoral, a vaga será preenchida pela entidade suplente da regional ampliada que faça divisa territorial com a regional ampliada vacante e com maior percentual de crianças e adolescentes. </a:t>
            </a:r>
          </a:p>
          <a:p>
            <a:pPr algn="l"/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98638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6">
            <a:extLst>
              <a:ext uri="{FF2B5EF4-FFF2-40B4-BE49-F238E27FC236}">
                <a16:creationId xmlns:a16="http://schemas.microsoft.com/office/drawing/2014/main" id="{3546162C-1E92-423F-892C-A9339C40D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t="12993" b="18938"/>
          <a:stretch/>
        </p:blipFill>
        <p:spPr>
          <a:xfrm>
            <a:off x="9816860" y="5106663"/>
            <a:ext cx="2375140" cy="12690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E671C7-572A-5F4F-9058-423A52AF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pic>
        <p:nvPicPr>
          <p:cNvPr id="6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9138541" y="5434642"/>
            <a:ext cx="821800" cy="941087"/>
          </a:xfrm>
          <a:prstGeom prst="rect">
            <a:avLst/>
          </a:prstGeom>
        </p:spPr>
      </p:pic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434713" y="1552754"/>
            <a:ext cx="11521497" cy="3705045"/>
          </a:xfrm>
        </p:spPr>
        <p:txBody>
          <a:bodyPr/>
          <a:lstStyle/>
          <a:p>
            <a:pPr algn="l"/>
            <a:r>
              <a:rPr lang="pt-BR" b="1" dirty="0"/>
              <a:t>2. DAS ETAPAS DO PROCESSO ELEITORAL</a:t>
            </a:r>
          </a:p>
          <a:p>
            <a:pPr algn="l"/>
            <a:endParaRPr lang="pt-BR" b="1" dirty="0"/>
          </a:p>
          <a:p>
            <a:pPr algn="just">
              <a:buFont typeface="Arial" pitchFamily="34" charset="0"/>
              <a:buChar char="•"/>
            </a:pPr>
            <a:r>
              <a:rPr lang="pt-BR" sz="1800" b="1" dirty="0"/>
              <a:t> </a:t>
            </a:r>
            <a:r>
              <a:rPr lang="pt-BR" sz="1800" dirty="0"/>
              <a:t>O processo eleitoral das organizações da sociedade civil para compor o CEDCA/PR para o Biênio 2021/2023 será realizado via internet em plataforma própria para votação e contemplará a divisão nas regionais administrativas em nove regionais ampliadas nas quais participarão as organizações com sede na regional ampliada;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dirty="0"/>
              <a:t> A eleição será realizada via internet em plataforma própria para a votação e ocorrerá simultaneamente em todas as regionais ampliadas </a:t>
            </a:r>
            <a:r>
              <a:rPr lang="pt-BR" sz="1800" b="1" u="sng" dirty="0"/>
              <a:t>das 10h00 às 17h00 </a:t>
            </a:r>
            <a:r>
              <a:rPr lang="pt-BR" sz="1800" dirty="0"/>
              <a:t>do dia </a:t>
            </a:r>
            <a:r>
              <a:rPr lang="pt-BR" sz="1800" b="1" u="sng" dirty="0"/>
              <a:t>02 de setembro de 2021</a:t>
            </a:r>
            <a:r>
              <a:rPr lang="pt-BR" sz="1800" dirty="0"/>
              <a:t>; 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dirty="0"/>
              <a:t> O processo de votação será fiscalizado e acompanhado por representantes da comissão eleitoral e fiscalizados pelo Ministério Público e OAB/PR, pela Defensoria Pública do Estado do Paraná e Fórum DCA/PR;</a:t>
            </a:r>
          </a:p>
          <a:p>
            <a:pPr algn="l"/>
            <a:endParaRPr lang="pt-BR" sz="1800" dirty="0"/>
          </a:p>
          <a:p>
            <a:pPr algn="l"/>
            <a:endParaRPr lang="pt-BR" sz="1400" b="1" dirty="0"/>
          </a:p>
          <a:p>
            <a:pPr algn="l"/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986386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6">
            <a:extLst>
              <a:ext uri="{FF2B5EF4-FFF2-40B4-BE49-F238E27FC236}">
                <a16:creationId xmlns:a16="http://schemas.microsoft.com/office/drawing/2014/main" id="{3546162C-1E92-423F-892C-A9339C40D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t="12993" b="18938"/>
          <a:stretch/>
        </p:blipFill>
        <p:spPr>
          <a:xfrm>
            <a:off x="9816860" y="5106663"/>
            <a:ext cx="2375140" cy="12690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E671C7-572A-5F4F-9058-423A52AF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pic>
        <p:nvPicPr>
          <p:cNvPr id="6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9138541" y="5434642"/>
            <a:ext cx="821800" cy="941087"/>
          </a:xfrm>
          <a:prstGeom prst="rect">
            <a:avLst/>
          </a:prstGeom>
        </p:spPr>
      </p:pic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434713" y="1552754"/>
            <a:ext cx="11521497" cy="3705045"/>
          </a:xfrm>
        </p:spPr>
        <p:txBody>
          <a:bodyPr/>
          <a:lstStyle/>
          <a:p>
            <a:pPr algn="l"/>
            <a:r>
              <a:rPr lang="pt-BR" b="1" dirty="0"/>
              <a:t>3. DOS CANDIDATOS E VOTANTES</a:t>
            </a:r>
          </a:p>
          <a:p>
            <a:pPr algn="l"/>
            <a:endParaRPr lang="pt-BR" sz="1800" b="1" dirty="0"/>
          </a:p>
          <a:p>
            <a:pPr algn="just">
              <a:buFont typeface="Arial" pitchFamily="34" charset="0"/>
              <a:buChar char="•"/>
            </a:pPr>
            <a:r>
              <a:rPr lang="pt-BR" sz="1800" b="1" dirty="0"/>
              <a:t> </a:t>
            </a:r>
            <a:r>
              <a:rPr lang="pt-BR" sz="1800" dirty="0"/>
              <a:t>Poderão participar do processo eleitoral na condição de candidatos e/ou votantes as organizações da sociedade civil que atenderem aos critérios e calendário estabelecidos neste regulamento; </a:t>
            </a:r>
            <a:r>
              <a:rPr lang="pt-BR" sz="1800" b="1" dirty="0"/>
              <a:t> 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1" dirty="0"/>
              <a:t> </a:t>
            </a:r>
            <a:r>
              <a:rPr lang="pt-BR" sz="1800" dirty="0"/>
              <a:t>Poderão votar e ser votadas as Organizações da Sociedade Civil diretamente ligadas à defesa ou ao atendimento de crianças e adolescentes, legalmente constituídas e em regular funcionamento há, pelo menos, um ano; 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dirty="0"/>
              <a:t> Considerando as normativas que tratam de reeleição nos Conselhos de Direitos da Criança e do Adolescente, será permitido a candidatura de organizações para concorrerem à recondução;</a:t>
            </a:r>
          </a:p>
          <a:p>
            <a:pPr algn="l"/>
            <a:endParaRPr lang="pt-BR" sz="1800" dirty="0"/>
          </a:p>
          <a:p>
            <a:pPr algn="l"/>
            <a:endParaRPr lang="pt-BR" sz="1800" dirty="0"/>
          </a:p>
          <a:p>
            <a:pPr algn="l"/>
            <a:endParaRPr lang="pt-BR" sz="1400" b="1" dirty="0"/>
          </a:p>
          <a:p>
            <a:pPr algn="l"/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98638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6">
            <a:extLst>
              <a:ext uri="{FF2B5EF4-FFF2-40B4-BE49-F238E27FC236}">
                <a16:creationId xmlns:a16="http://schemas.microsoft.com/office/drawing/2014/main" id="{3546162C-1E92-423F-892C-A9339C40D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t="12993" b="18938"/>
          <a:stretch/>
        </p:blipFill>
        <p:spPr>
          <a:xfrm>
            <a:off x="9816860" y="5106663"/>
            <a:ext cx="2375140" cy="12690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E671C7-572A-5F4F-9058-423A52AF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pic>
        <p:nvPicPr>
          <p:cNvPr id="6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9138541" y="5434642"/>
            <a:ext cx="821800" cy="941087"/>
          </a:xfrm>
          <a:prstGeom prst="rect">
            <a:avLst/>
          </a:prstGeom>
        </p:spPr>
      </p:pic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434713" y="1552754"/>
            <a:ext cx="11521497" cy="4002657"/>
          </a:xfrm>
        </p:spPr>
        <p:txBody>
          <a:bodyPr/>
          <a:lstStyle/>
          <a:p>
            <a:pPr algn="just"/>
            <a:r>
              <a:rPr lang="pt-BR" b="1" dirty="0"/>
              <a:t>4. DO REGISTRO E DA HABILITAÇÃO DAS CANDIDATURAS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dirty="0"/>
              <a:t> As organizações interessadas em participar do certame poderão habilitar-se como </a:t>
            </a:r>
            <a:r>
              <a:rPr lang="pt-BR" sz="1800" b="1" dirty="0"/>
              <a:t>candidatas e como votantes</a:t>
            </a:r>
            <a:r>
              <a:rPr lang="pt-BR" sz="1800" dirty="0"/>
              <a:t>, </a:t>
            </a:r>
            <a:r>
              <a:rPr lang="pt-BR" sz="1800" b="1" dirty="0"/>
              <a:t>ou apenas como votantes</a:t>
            </a:r>
            <a:r>
              <a:rPr lang="pt-BR" sz="1800" dirty="0"/>
              <a:t>, devendo apresentar sua opção na ficha de inscrição a qual deverá vir acompanhada dos seguintes documentos:</a:t>
            </a:r>
          </a:p>
          <a:p>
            <a:pPr algn="just"/>
            <a:r>
              <a:rPr lang="pt-BR" sz="1800" b="1" u="sng" dirty="0"/>
              <a:t>I – Para organizações votantes:</a:t>
            </a:r>
          </a:p>
          <a:p>
            <a:pPr algn="just"/>
            <a:r>
              <a:rPr lang="pt-BR" sz="1800" dirty="0"/>
              <a:t>Requerimento de inscrição, para organizações votantes, dirigido à Comissão Organizadora do Processo Eleitoral, indicando o representante que irá votar, conforme modelo do </a:t>
            </a:r>
            <a:r>
              <a:rPr lang="pt-BR" sz="1800" b="1" dirty="0"/>
              <a:t>anexo III</a:t>
            </a:r>
            <a:r>
              <a:rPr lang="pt-BR" sz="1800" dirty="0"/>
              <a:t>;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b="1" u="sng" dirty="0"/>
              <a:t>II – Para organizações candidatas e votantes:</a:t>
            </a:r>
          </a:p>
          <a:p>
            <a:pPr lvl="1" algn="just"/>
            <a:r>
              <a:rPr lang="pt-BR" sz="1800" dirty="0"/>
              <a:t>a) Requerimento de inscrição para Organizações candidatas, dirigido à Comissão Organizadora do Processo Eleitoral, indicando o representante que irá votar, conforme modelo do </a:t>
            </a:r>
            <a:r>
              <a:rPr lang="pt-BR" sz="1800" b="1" dirty="0"/>
              <a:t>anexo II</a:t>
            </a:r>
            <a:r>
              <a:rPr lang="pt-BR" sz="1800" dirty="0"/>
              <a:t>;</a:t>
            </a:r>
          </a:p>
          <a:p>
            <a:pPr algn="l"/>
            <a:endParaRPr lang="pt-BR" sz="1800" dirty="0"/>
          </a:p>
          <a:p>
            <a:pPr algn="l"/>
            <a:endParaRPr lang="pt-BR" sz="1400" b="1" dirty="0"/>
          </a:p>
          <a:p>
            <a:pPr algn="l"/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98638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6">
            <a:extLst>
              <a:ext uri="{FF2B5EF4-FFF2-40B4-BE49-F238E27FC236}">
                <a16:creationId xmlns:a16="http://schemas.microsoft.com/office/drawing/2014/main" id="{3546162C-1E92-423F-892C-A9339C40D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t="12993" b="18938"/>
          <a:stretch/>
        </p:blipFill>
        <p:spPr>
          <a:xfrm>
            <a:off x="9816860" y="5106663"/>
            <a:ext cx="2375140" cy="12690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E671C7-572A-5F4F-9058-423A52AF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pic>
        <p:nvPicPr>
          <p:cNvPr id="6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9138541" y="5434642"/>
            <a:ext cx="821800" cy="941087"/>
          </a:xfrm>
          <a:prstGeom prst="rect">
            <a:avLst/>
          </a:prstGeom>
        </p:spPr>
      </p:pic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434713" y="1552754"/>
            <a:ext cx="11521497" cy="4002657"/>
          </a:xfrm>
        </p:spPr>
        <p:txBody>
          <a:bodyPr/>
          <a:lstStyle/>
          <a:p>
            <a:pPr algn="just"/>
            <a:r>
              <a:rPr lang="pt-BR" sz="1800" b="1" u="sng" dirty="0"/>
              <a:t>II – Para organizações candidatas e votantes:</a:t>
            </a:r>
          </a:p>
          <a:p>
            <a:pPr lvl="1" algn="just"/>
            <a:r>
              <a:rPr lang="pt-BR" sz="1800" dirty="0"/>
              <a:t>b) Para organizações de atendimento com inscrição no CMDCA:</a:t>
            </a:r>
          </a:p>
          <a:p>
            <a:pPr lvl="1" algn="just"/>
            <a:r>
              <a:rPr lang="pt-BR" sz="1800" dirty="0"/>
              <a:t>b.1) Documento oficial de registro da instituição junto ao CMDCA;</a:t>
            </a:r>
          </a:p>
          <a:p>
            <a:pPr lvl="1" algn="just"/>
            <a:endParaRPr lang="pt-BR" sz="1800" dirty="0"/>
          </a:p>
          <a:p>
            <a:pPr lvl="1" algn="just"/>
            <a:r>
              <a:rPr lang="pt-BR" sz="1800" dirty="0"/>
              <a:t>c) Para organizações de defesa de direitos de crianças e adolescentes sem inscrição no CMDCA: </a:t>
            </a:r>
          </a:p>
          <a:p>
            <a:pPr lvl="1" algn="just"/>
            <a:r>
              <a:rPr lang="pt-BR" sz="1800" dirty="0"/>
              <a:t>c.1) Cópia do Estatuto da entidade e da Ata de eleição da atual diretoria, registrados em cartório ou conforme normativa pertinente;</a:t>
            </a:r>
          </a:p>
          <a:p>
            <a:pPr lvl="1" algn="just"/>
            <a:r>
              <a:rPr lang="pt-BR" sz="1800" dirty="0"/>
              <a:t>c.2) Comprovante de endereço atualizado (até três meses) da pessoa jurídica em município que integre a divisão de municípios da regional ampliada;</a:t>
            </a:r>
          </a:p>
          <a:p>
            <a:pPr lvl="1" algn="just"/>
            <a:r>
              <a:rPr lang="pt-BR" sz="1800" dirty="0"/>
              <a:t>c.3) Cópia de inscrição no Cadastro Nacional de Pessoa Jurídica – CNPJ;</a:t>
            </a:r>
          </a:p>
          <a:p>
            <a:pPr algn="l"/>
            <a:endParaRPr lang="pt-BR" sz="1800" dirty="0"/>
          </a:p>
          <a:p>
            <a:pPr algn="l"/>
            <a:endParaRPr lang="pt-BR" sz="1400" b="1" dirty="0"/>
          </a:p>
          <a:p>
            <a:pPr algn="l"/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98638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6">
            <a:extLst>
              <a:ext uri="{FF2B5EF4-FFF2-40B4-BE49-F238E27FC236}">
                <a16:creationId xmlns:a16="http://schemas.microsoft.com/office/drawing/2014/main" id="{3546162C-1E92-423F-892C-A9339C40D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t="12993" b="18938"/>
          <a:stretch/>
        </p:blipFill>
        <p:spPr>
          <a:xfrm>
            <a:off x="9816860" y="5106663"/>
            <a:ext cx="2375140" cy="12690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E671C7-572A-5F4F-9058-423A52AF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pic>
        <p:nvPicPr>
          <p:cNvPr id="6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9138541" y="5434642"/>
            <a:ext cx="821800" cy="941087"/>
          </a:xfrm>
          <a:prstGeom prst="rect">
            <a:avLst/>
          </a:prstGeom>
        </p:spPr>
      </p:pic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434713" y="1552754"/>
            <a:ext cx="11521497" cy="4002657"/>
          </a:xfrm>
        </p:spPr>
        <p:txBody>
          <a:bodyPr/>
          <a:lstStyle/>
          <a:p>
            <a:pPr algn="just"/>
            <a:r>
              <a:rPr lang="pt-BR" sz="1800" b="1" u="sng" dirty="0"/>
              <a:t>III – Para organizações eleitas, será necessário indicar os representantes titular e suplente e os seguintes documentos, conforme art. 13, alínea “p”: </a:t>
            </a:r>
          </a:p>
          <a:p>
            <a:pPr lvl="1" algn="just"/>
            <a:r>
              <a:rPr lang="pt-BR" sz="1800" dirty="0"/>
              <a:t>a.1) Cópia do comprovante de endereço (até três meses) que comprove a residência do titular e do suplente em município que integre a divisão de municípios da regional ampliada; </a:t>
            </a:r>
          </a:p>
          <a:p>
            <a:pPr marL="800100" lvl="1" indent="-342900" algn="just"/>
            <a:r>
              <a:rPr lang="pt-BR" sz="1800" dirty="0"/>
              <a:t>a.2) Cópia da carteira de identidade e do CPF dos representantes titular e suplente;</a:t>
            </a:r>
          </a:p>
          <a:p>
            <a:pPr lvl="1" algn="just"/>
            <a:r>
              <a:rPr lang="pt-BR" sz="1800" dirty="0"/>
              <a:t>a.3) Via original da declaração de elegibilidade, conforme anexo V;</a:t>
            </a:r>
          </a:p>
          <a:p>
            <a:pPr lvl="1" algn="just"/>
            <a:r>
              <a:rPr lang="pt-BR" sz="1800" dirty="0"/>
              <a:t>a.4) Cópia das certidões Negativas de Antecedentes Criminais (atualizadas) e Civis da Justiça Federal e da Estadual, do local de residência, para os representantes titular e suplente;</a:t>
            </a:r>
          </a:p>
          <a:p>
            <a:pPr algn="l"/>
            <a:endParaRPr lang="pt-BR" sz="1800" dirty="0"/>
          </a:p>
          <a:p>
            <a:pPr algn="l"/>
            <a:endParaRPr lang="pt-BR" sz="1400" b="1" dirty="0"/>
          </a:p>
          <a:p>
            <a:pPr algn="l"/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98638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6">
            <a:extLst>
              <a:ext uri="{FF2B5EF4-FFF2-40B4-BE49-F238E27FC236}">
                <a16:creationId xmlns:a16="http://schemas.microsoft.com/office/drawing/2014/main" id="{3546162C-1E92-423F-892C-A9339C40D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t="12993" b="18938"/>
          <a:stretch/>
        </p:blipFill>
        <p:spPr>
          <a:xfrm>
            <a:off x="9816860" y="5106663"/>
            <a:ext cx="2375140" cy="12690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E671C7-572A-5F4F-9058-423A52AF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pic>
        <p:nvPicPr>
          <p:cNvPr id="6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9138541" y="5434642"/>
            <a:ext cx="821800" cy="941087"/>
          </a:xfrm>
          <a:prstGeom prst="rect">
            <a:avLst/>
          </a:prstGeom>
        </p:spPr>
      </p:pic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434713" y="1552754"/>
            <a:ext cx="11521497" cy="3705045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sz="1800" dirty="0"/>
              <a:t> É obrigatório ao titular e ao suplente residirem em município que integre a regional ampliada pela qual a organização concorrerá;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dirty="0"/>
              <a:t> A requerente indicará no processo de inscrição, o representante que exercerá o direito ao voto, devendo ser indicado o e-mail deste representante, no qual será enviado o </a:t>
            </a:r>
            <a:r>
              <a:rPr lang="pt-BR" sz="1800" i="1" dirty="0" err="1"/>
              <a:t>login</a:t>
            </a:r>
            <a:r>
              <a:rPr lang="pt-BR" sz="1800" dirty="0"/>
              <a:t> e senha que o habilitará para votar no processo eleitoral;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dirty="0"/>
              <a:t> A pessoa indicada poderá representar somente uma única organização;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dirty="0"/>
              <a:t> Somente poderão votar e ser votadas no processo eleitoral as organizações que fizerem a inscrição prévia no período previsto neste regulamento, não sendo permitida a inclusão de novos votantes ou candidatos após este período;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dirty="0"/>
              <a:t> É proibido às organizações interessadas em candidatar-se a indicação de representante titular ou suplente que ocupe função gratificada, função de confiança e cargo comissionado junto ao Poder Legislativo, Poder Judiciário, Ministério Público, Defensoria Pública e Poder Executivo municipal, estadual ou federal tanto na administração direta e indireta;</a:t>
            </a:r>
          </a:p>
          <a:p>
            <a:pPr algn="l"/>
            <a:endParaRPr lang="pt-BR" sz="1800" dirty="0"/>
          </a:p>
          <a:p>
            <a:pPr algn="l"/>
            <a:endParaRPr lang="pt-BR" sz="1400" b="1" dirty="0"/>
          </a:p>
          <a:p>
            <a:pPr algn="l"/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9863862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3832</TotalTime>
  <Words>2451</Words>
  <Application>Microsoft Office PowerPoint</Application>
  <PresentationFormat>Widescreen</PresentationFormat>
  <Paragraphs>188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Márcio Popia</dc:creator>
  <cp:lastModifiedBy>Fernanda Chagas Bodziak</cp:lastModifiedBy>
  <cp:revision>217</cp:revision>
  <cp:lastPrinted>2021-01-11T01:32:31Z</cp:lastPrinted>
  <dcterms:created xsi:type="dcterms:W3CDTF">2019-02-06T16:41:46Z</dcterms:created>
  <dcterms:modified xsi:type="dcterms:W3CDTF">2021-06-16T00:39:50Z</dcterms:modified>
</cp:coreProperties>
</file>