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669075" cy="9926625"/>
  <p:defaultTextStyle>
    <a:defPPr lvl="0">
      <a:defRPr lang="pt-B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pos="7038">
          <p15:clr>
            <a:srgbClr val="A4A3A4"/>
          </p15:clr>
        </p15:guide>
        <p15:guide id="2" orient="horz" pos="323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3680">
          <p15:clr>
            <a:srgbClr val="A4A3A4"/>
          </p15:clr>
        </p15:guide>
        <p15:guide id="5" pos="3840">
          <p15:clr>
            <a:srgbClr val="A4A3A4"/>
          </p15:clr>
        </p15:guide>
        <p15:guide id="6" orient="horz" pos="4320">
          <p15:clr>
            <a:srgbClr val="A4A3A4"/>
          </p15:clr>
        </p15:guide>
        <p15:guide id="7" orient="horz">
          <p15:clr>
            <a:srgbClr val="A4A3A4"/>
          </p15:clr>
        </p15:guide>
        <p15:guide id="8">
          <p15:clr>
            <a:srgbClr val="A4A3A4"/>
          </p15:clr>
        </p15:guide>
        <p15:guide id="9" pos="7680">
          <p15:clr>
            <a:srgbClr val="A4A3A4"/>
          </p15:clr>
        </p15:guide>
        <p15:guide id="10" pos="642">
          <p15:clr>
            <a:srgbClr val="A4A3A4"/>
          </p15:clr>
        </p15:guide>
        <p15:guide id="11" orient="horz" pos="3022">
          <p15:clr>
            <a:srgbClr val="A4A3A4"/>
          </p15:clr>
        </p15:guide>
        <p15:guide id="12" orient="horz" pos="2160">
          <p15:clr>
            <a:srgbClr val="A4A3A4"/>
          </p15:clr>
        </p15:guide>
        <p15:guide id="13" pos="5813">
          <p15:clr>
            <a:srgbClr val="A4A3A4"/>
          </p15:clr>
        </p15:guide>
        <p15:guide id="14" pos="6425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038"/>
        <p:guide pos="323" orient="horz"/>
        <p:guide pos="4020" orient="horz"/>
        <p:guide pos="3680" orient="horz"/>
        <p:guide pos="3840"/>
        <p:guide pos="4320" orient="horz"/>
        <p:guide orient="horz"/>
        <p:guide/>
        <p:guide pos="7680"/>
        <p:guide pos="642"/>
        <p:guide pos="3022" orient="horz"/>
        <p:guide pos="2160" orient="horz"/>
        <p:guide pos="5813"/>
        <p:guide pos="642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B4CB5-06F1-AA45-A19D-64C3EB12BBE0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4A694-917A-A342-A91B-ECB99F0DF5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59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629eb3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7775"/>
            <a:ext cx="5986462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629eb3be_0_0:notes"/>
          <p:cNvSpPr txBox="1">
            <a:spLocks noGrp="1"/>
          </p:cNvSpPr>
          <p:nvPr>
            <p:ph type="body" idx="1"/>
          </p:nvPr>
        </p:nvSpPr>
        <p:spPr>
          <a:xfrm>
            <a:off x="648538" y="4803312"/>
            <a:ext cx="5188303" cy="3930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48" name="Google Shape;148;g56629eb3be_0_0:notes"/>
          <p:cNvSpPr txBox="1">
            <a:spLocks noGrp="1"/>
          </p:cNvSpPr>
          <p:nvPr>
            <p:ph type="sldNum" idx="12"/>
          </p:nvPr>
        </p:nvSpPr>
        <p:spPr>
          <a:xfrm>
            <a:off x="3673548" y="9480130"/>
            <a:ext cx="2810331" cy="50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09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629eb3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7775"/>
            <a:ext cx="5986462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629eb3be_0_0:notes"/>
          <p:cNvSpPr txBox="1">
            <a:spLocks noGrp="1"/>
          </p:cNvSpPr>
          <p:nvPr>
            <p:ph type="body" idx="1"/>
          </p:nvPr>
        </p:nvSpPr>
        <p:spPr>
          <a:xfrm>
            <a:off x="648538" y="4803312"/>
            <a:ext cx="5188303" cy="3930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48" name="Google Shape;148;g56629eb3be_0_0:notes"/>
          <p:cNvSpPr txBox="1">
            <a:spLocks noGrp="1"/>
          </p:cNvSpPr>
          <p:nvPr>
            <p:ph type="sldNum" idx="12"/>
          </p:nvPr>
        </p:nvSpPr>
        <p:spPr>
          <a:xfrm>
            <a:off x="3673548" y="9480130"/>
            <a:ext cx="2810331" cy="50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94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629eb3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7775"/>
            <a:ext cx="5986462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629eb3be_0_0:notes"/>
          <p:cNvSpPr txBox="1">
            <a:spLocks noGrp="1"/>
          </p:cNvSpPr>
          <p:nvPr>
            <p:ph type="body" idx="1"/>
          </p:nvPr>
        </p:nvSpPr>
        <p:spPr>
          <a:xfrm>
            <a:off x="648538" y="4803312"/>
            <a:ext cx="5188303" cy="3930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48" name="Google Shape;148;g56629eb3be_0_0:notes"/>
          <p:cNvSpPr txBox="1">
            <a:spLocks noGrp="1"/>
          </p:cNvSpPr>
          <p:nvPr>
            <p:ph type="sldNum" idx="12"/>
          </p:nvPr>
        </p:nvSpPr>
        <p:spPr>
          <a:xfrm>
            <a:off x="3673548" y="9480130"/>
            <a:ext cx="2810331" cy="50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6095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629eb3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7775"/>
            <a:ext cx="5986462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629eb3be_0_0:notes"/>
          <p:cNvSpPr txBox="1">
            <a:spLocks noGrp="1"/>
          </p:cNvSpPr>
          <p:nvPr>
            <p:ph type="body" idx="1"/>
          </p:nvPr>
        </p:nvSpPr>
        <p:spPr>
          <a:xfrm>
            <a:off x="648538" y="4803312"/>
            <a:ext cx="5188303" cy="3930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48" name="Google Shape;148;g56629eb3be_0_0:notes"/>
          <p:cNvSpPr txBox="1">
            <a:spLocks noGrp="1"/>
          </p:cNvSpPr>
          <p:nvPr>
            <p:ph type="sldNum" idx="12"/>
          </p:nvPr>
        </p:nvSpPr>
        <p:spPr>
          <a:xfrm>
            <a:off x="3673548" y="9480130"/>
            <a:ext cx="2810331" cy="50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8056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629eb3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8" y="1247775"/>
            <a:ext cx="5986462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629eb3be_0_0:notes"/>
          <p:cNvSpPr txBox="1">
            <a:spLocks noGrp="1"/>
          </p:cNvSpPr>
          <p:nvPr>
            <p:ph type="body" idx="1"/>
          </p:nvPr>
        </p:nvSpPr>
        <p:spPr>
          <a:xfrm>
            <a:off x="648538" y="4803312"/>
            <a:ext cx="5188303" cy="3930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48" name="Google Shape;148;g56629eb3be_0_0:notes"/>
          <p:cNvSpPr txBox="1">
            <a:spLocks noGrp="1"/>
          </p:cNvSpPr>
          <p:nvPr>
            <p:ph type="sldNum" idx="12"/>
          </p:nvPr>
        </p:nvSpPr>
        <p:spPr>
          <a:xfrm>
            <a:off x="3673548" y="9480130"/>
            <a:ext cx="2810331" cy="50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335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95FE6A-1F2C-654A-BC2D-8F70726DC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FFAE71B-BE9C-224A-B997-C03D222A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05A08A-4454-4147-8725-3FECEFBE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6F4D7D5-C9F7-0D46-81AF-516B2DA1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6D211AC-7E74-6A4C-8B9C-769343DF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0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8DEC4A-0780-BC4D-B143-4AC477EF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4CB87EA-6915-7648-8BC6-07810E0EF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AD8FB27-841A-DC47-906B-9C00D458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5CF8702-2575-974A-AFBD-9055C9C1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EC7F395-77A4-224A-8A49-400BD6A6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344AA08-EA79-1045-A9C3-737369B92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9604476-65D1-414A-8B89-FFA72C2A7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D2062F0-24BB-D84F-B533-0AC604B8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49C3722-9167-F341-8F5A-0EB3AE51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C5777F9-CB17-F846-9102-AC4B836E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28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7B49F4-55AA-3E48-95B3-271CF9D2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65BE819-B413-DE48-BA1E-A64D3DEC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1583C7C-56E9-8841-ADB2-1D8AC490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E53FF3E-57B6-4B4E-82BC-E815E6B9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A5AC907-0BA7-D44F-A342-A8309F03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48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3CBF32-E16A-604E-8F06-AEF77A95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3A450C2-E809-EB48-8D58-F4E6CDEED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9D86160-E198-9C4E-8EFC-7A554C66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66ADCFB-3735-6E4F-903B-A354844F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A49ABF8-F511-B04D-9212-0780A96B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38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FE086A-3781-224F-AAE4-10B6C759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61BF604-BB10-A241-8133-5B2B9F826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39879BA-0EDE-E040-8978-AE50A8763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3F220F8-978C-9D4A-8858-98DE0275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F878245-0846-6542-9FCD-24198381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1ADB186-EAEF-E141-AA4C-641E6B32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67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CE8FA2-00CC-8640-A20B-FE8DF8B9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C2C6546-9187-0246-9A1F-21979F0A2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2A8ADA0-C9E6-BF41-8D68-B94F6469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3A039A0-0E97-0F43-A96C-5B6894B58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80B475E-6155-C248-815F-8FB94577F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1B82D97-B0A3-254F-A80D-78486871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6329657-CE32-A043-805C-F705D70D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29A9495E-A9E1-C14C-8508-FFFD2EB3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75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145601-152C-1A43-8E1B-AC2ED365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99D64E7-977F-5842-972A-B6983EB7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5FEE6B5-0CD4-0C4D-917B-3DD5404C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77666DC6-AA43-CE43-B038-6F211FC7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04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017E3EBC-4EF8-8141-8941-3BE2AA61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E3113C4-159E-864E-B10A-D341D605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D7E9AC4-1878-BF4C-A377-C2341BB8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9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7AE340-6F86-F548-AE53-28365418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3BD50CB-0A60-E346-9688-B6F620DB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8A1982B-149F-BF4A-975C-85A3D1C21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AF9906E-75BC-B148-8283-41B457D7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7371375-3626-E141-BF29-9F324FB6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B6F1AFF-E650-BF4B-AC67-FA1EBB3B7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8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CBD110-AF85-184D-80A4-91DB20131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EFA75B3-E0FA-BF45-81E4-23F76807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19A0FFE-A9CA-9A4D-B063-BD13E342B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A7A48F8-5413-2A48-896E-22C4B41E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766BC-BE2F-EA4D-BCFB-13EDA82FA48B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1DF56F4-E1CD-D247-975A-0C9774F8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1951A93-D181-784B-BE8C-BFD1C5C2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F1C993-A24B-2341-A7F5-4ACD2F147B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83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15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3" descr="NovoBrasão(Horizontal-Cor)_600dpi_RGB-01.jpg">
            <a:extLst>
              <a:ext uri="{FF2B5EF4-FFF2-40B4-BE49-F238E27FC236}">
                <a16:creationId xmlns:a16="http://schemas.microsoft.com/office/drawing/2014/main" xmlns="" id="{2EB43044-DB15-AD44-8494-B2C713B2A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679" y="5191539"/>
            <a:ext cx="2887208" cy="1507148"/>
          </a:xfrm>
          <a:prstGeom prst="rect">
            <a:avLst/>
          </a:prstGeom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6571687"/>
            <a:ext cx="12192009" cy="12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;p24">
            <a:extLst>
              <a:ext uri="{FF2B5EF4-FFF2-40B4-BE49-F238E27FC236}">
                <a16:creationId xmlns:a16="http://schemas.microsoft.com/office/drawing/2014/main" xmlns="" id="{DEA39EBF-9824-5043-9860-CC37634E6DFD}"/>
              </a:ext>
            </a:extLst>
          </p:cNvPr>
          <p:cNvSpPr txBox="1"/>
          <p:nvPr/>
        </p:nvSpPr>
        <p:spPr>
          <a:xfrm>
            <a:off x="1215483" y="2276658"/>
            <a:ext cx="7738945" cy="344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CBF69A0-2B10-4334-A51E-47B0E4707A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1219200" y="685800"/>
            <a:ext cx="9078897" cy="51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7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3" descr="NovoBrasão(Horizontal-Cor)_600dpi_RGB-01.jpg">
            <a:extLst>
              <a:ext uri="{FF2B5EF4-FFF2-40B4-BE49-F238E27FC236}">
                <a16:creationId xmlns:a16="http://schemas.microsoft.com/office/drawing/2014/main" xmlns="" id="{2EB43044-DB15-AD44-8494-B2C713B2A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679" y="5191539"/>
            <a:ext cx="2887208" cy="1507148"/>
          </a:xfrm>
          <a:prstGeom prst="rect">
            <a:avLst/>
          </a:prstGeom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6571687"/>
            <a:ext cx="12192009" cy="12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;p24">
            <a:extLst>
              <a:ext uri="{FF2B5EF4-FFF2-40B4-BE49-F238E27FC236}">
                <a16:creationId xmlns:a16="http://schemas.microsoft.com/office/drawing/2014/main" xmlns="" id="{DEA39EBF-9824-5043-9860-CC37634E6DFD}"/>
              </a:ext>
            </a:extLst>
          </p:cNvPr>
          <p:cNvSpPr txBox="1"/>
          <p:nvPr/>
        </p:nvSpPr>
        <p:spPr>
          <a:xfrm>
            <a:off x="1215483" y="2276658"/>
            <a:ext cx="7738945" cy="344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BBCB3631-AAB6-4C37-9BAF-7127AA69165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6" t="19938" r="987" b="8052"/>
          <a:stretch/>
        </p:blipFill>
        <p:spPr>
          <a:xfrm>
            <a:off x="1091953" y="1382241"/>
            <a:ext cx="9884564" cy="405592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F9B62AB-44E4-4B05-A4B9-8FF7FE087305}"/>
              </a:ext>
            </a:extLst>
          </p:cNvPr>
          <p:cNvSpPr txBox="1"/>
          <p:nvPr/>
        </p:nvSpPr>
        <p:spPr>
          <a:xfrm>
            <a:off x="3077411" y="215315"/>
            <a:ext cx="5877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DA EDUCAÇÃO E DO ESPORTE</a:t>
            </a:r>
          </a:p>
        </p:txBody>
      </p:sp>
    </p:spTree>
    <p:extLst>
      <p:ext uri="{BB962C8B-B14F-4D97-AF65-F5344CB8AC3E}">
        <p14:creationId xmlns:p14="http://schemas.microsoft.com/office/powerpoint/2010/main" val="20578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3" descr="NovoBrasão(Horizontal-Cor)_600dpi_RGB-01.jpg">
            <a:extLst>
              <a:ext uri="{FF2B5EF4-FFF2-40B4-BE49-F238E27FC236}">
                <a16:creationId xmlns:a16="http://schemas.microsoft.com/office/drawing/2014/main" xmlns="" id="{2EB43044-DB15-AD44-8494-B2C713B2A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679" y="5191539"/>
            <a:ext cx="2887208" cy="1507148"/>
          </a:xfrm>
          <a:prstGeom prst="rect">
            <a:avLst/>
          </a:prstGeom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6571687"/>
            <a:ext cx="12192009" cy="12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;p24">
            <a:extLst>
              <a:ext uri="{FF2B5EF4-FFF2-40B4-BE49-F238E27FC236}">
                <a16:creationId xmlns:a16="http://schemas.microsoft.com/office/drawing/2014/main" xmlns="" id="{DEA39EBF-9824-5043-9860-CC37634E6DFD}"/>
              </a:ext>
            </a:extLst>
          </p:cNvPr>
          <p:cNvSpPr txBox="1"/>
          <p:nvPr/>
        </p:nvSpPr>
        <p:spPr>
          <a:xfrm>
            <a:off x="1215483" y="2276658"/>
            <a:ext cx="7738945" cy="344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3C13329-2889-40BA-A4D9-22698108B7D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2" t="22547" r="37170" b="5057"/>
          <a:stretch/>
        </p:blipFill>
        <p:spPr>
          <a:xfrm>
            <a:off x="1798294" y="1226765"/>
            <a:ext cx="7156134" cy="472484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8B9B8F2-6628-479C-8F1D-9D5E8CA93F07}"/>
              </a:ext>
            </a:extLst>
          </p:cNvPr>
          <p:cNvSpPr txBox="1"/>
          <p:nvPr/>
        </p:nvSpPr>
        <p:spPr>
          <a:xfrm>
            <a:off x="2998433" y="206580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SECRETARIA DA EDUCAÇÃO E DO ESPORTE</a:t>
            </a:r>
          </a:p>
        </p:txBody>
      </p:sp>
    </p:spTree>
    <p:extLst>
      <p:ext uri="{BB962C8B-B14F-4D97-AF65-F5344CB8AC3E}">
        <p14:creationId xmlns:p14="http://schemas.microsoft.com/office/powerpoint/2010/main" val="121312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3" descr="NovoBrasão(Horizontal-Cor)_600dpi_RGB-01.jpg">
            <a:extLst>
              <a:ext uri="{FF2B5EF4-FFF2-40B4-BE49-F238E27FC236}">
                <a16:creationId xmlns:a16="http://schemas.microsoft.com/office/drawing/2014/main" xmlns="" id="{2EB43044-DB15-AD44-8494-B2C713B2A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679" y="5191539"/>
            <a:ext cx="2887208" cy="1507148"/>
          </a:xfrm>
          <a:prstGeom prst="rect">
            <a:avLst/>
          </a:prstGeom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6571687"/>
            <a:ext cx="12192009" cy="12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;p24">
            <a:extLst>
              <a:ext uri="{FF2B5EF4-FFF2-40B4-BE49-F238E27FC236}">
                <a16:creationId xmlns:a16="http://schemas.microsoft.com/office/drawing/2014/main" xmlns="" id="{DEA39EBF-9824-5043-9860-CC37634E6DFD}"/>
              </a:ext>
            </a:extLst>
          </p:cNvPr>
          <p:cNvSpPr txBox="1"/>
          <p:nvPr/>
        </p:nvSpPr>
        <p:spPr>
          <a:xfrm>
            <a:off x="1215483" y="2276658"/>
            <a:ext cx="7738945" cy="3445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E528877-35F1-4CD7-AEFB-C5CAE3517D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44" t="19215" r="-38" b="5380"/>
          <a:stretch/>
        </p:blipFill>
        <p:spPr>
          <a:xfrm>
            <a:off x="1420427" y="1427356"/>
            <a:ext cx="9635988" cy="413699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0AFA3E5-9BE2-45BE-94AD-E58177450170}"/>
              </a:ext>
            </a:extLst>
          </p:cNvPr>
          <p:cNvSpPr txBox="1"/>
          <p:nvPr/>
        </p:nvSpPr>
        <p:spPr>
          <a:xfrm>
            <a:off x="2859908" y="63337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SECRETARIA DA EDUCAÇÃO E DO ESPORTE</a:t>
            </a:r>
          </a:p>
        </p:txBody>
      </p:sp>
    </p:spTree>
    <p:extLst>
      <p:ext uri="{BB962C8B-B14F-4D97-AF65-F5344CB8AC3E}">
        <p14:creationId xmlns:p14="http://schemas.microsoft.com/office/powerpoint/2010/main" val="37880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3" descr="NovoBrasão(Horizontal-Cor)_600dpi_RGB-01.jpg">
            <a:extLst>
              <a:ext uri="{FF2B5EF4-FFF2-40B4-BE49-F238E27FC236}">
                <a16:creationId xmlns:a16="http://schemas.microsoft.com/office/drawing/2014/main" xmlns="" id="{2EB43044-DB15-AD44-8494-B2C713B2A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679" y="5191539"/>
            <a:ext cx="2887208" cy="1507148"/>
          </a:xfrm>
          <a:prstGeom prst="rect">
            <a:avLst/>
          </a:prstGeom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6571687"/>
            <a:ext cx="12192009" cy="12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53;p24">
            <a:extLst>
              <a:ext uri="{FF2B5EF4-FFF2-40B4-BE49-F238E27FC236}">
                <a16:creationId xmlns:a16="http://schemas.microsoft.com/office/drawing/2014/main" xmlns="" id="{DEA39EBF-9824-5043-9860-CC37634E6DFD}"/>
              </a:ext>
            </a:extLst>
          </p:cNvPr>
          <p:cNvSpPr txBox="1"/>
          <p:nvPr/>
        </p:nvSpPr>
        <p:spPr>
          <a:xfrm>
            <a:off x="727969" y="1020932"/>
            <a:ext cx="8420587" cy="485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CURSO PARA FACILITADORES DE CÍRCULOS DE CONSTRUÇÃO DE PAZ 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Recurso R$ 1.200.000,00/  Na Seed para indicação orçamentária</a:t>
            </a:r>
          </a:p>
          <a:p>
            <a:pPr lvl="0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Deliberação 097/2019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PREVENÇÃO AO USO DE ÁLCOOL E OUTRAS DROGAS </a:t>
            </a:r>
          </a:p>
          <a:p>
            <a:pPr lvl="0" algn="just">
              <a:lnSpc>
                <a:spcPct val="150000"/>
              </a:lnSpc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Recurso R$ 2.410.160,00 / Na Seed- aguardar início do ano fiscal de 2022</a:t>
            </a:r>
          </a:p>
          <a:p>
            <a:pPr lvl="0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Deliberação 096/2019</a:t>
            </a:r>
          </a:p>
          <a:p>
            <a:pPr lvl="0" algn="just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IDENTIFICAR AS CAUSAS PARA COMBATER O ABANDONO ESCOLAR</a:t>
            </a:r>
          </a:p>
          <a:p>
            <a:pPr lvl="0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Recurso R$ 1.300.000,00 </a:t>
            </a:r>
          </a:p>
          <a:p>
            <a:pPr lvl="0"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Deliberação 020/2021</a:t>
            </a:r>
          </a:p>
          <a:p>
            <a:pPr lvl="0" algn="just">
              <a:lnSpc>
                <a:spcPct val="150000"/>
              </a:lnSpc>
            </a:pP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Elaborado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edital de chamamento dos </a:t>
            </a:r>
            <a:r>
              <a:rPr lang="pt-BR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pedagogos, protocolo foi 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encaminhado para apreciação do RH e na sequência PGE.</a:t>
            </a:r>
          </a:p>
          <a:p>
            <a:pPr lvl="0"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5FA057F-191A-461F-9BF9-4EF37D2B8B48}"/>
              </a:ext>
            </a:extLst>
          </p:cNvPr>
          <p:cNvSpPr txBox="1"/>
          <p:nvPr/>
        </p:nvSpPr>
        <p:spPr>
          <a:xfrm>
            <a:off x="3132159" y="328166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SECRETARIA DA EDUCAÇÃO E DO ESPORTE</a:t>
            </a:r>
          </a:p>
        </p:txBody>
      </p:sp>
    </p:spTree>
    <p:extLst>
      <p:ext uri="{BB962C8B-B14F-4D97-AF65-F5344CB8AC3E}">
        <p14:creationId xmlns:p14="http://schemas.microsoft.com/office/powerpoint/2010/main" val="129331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